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7" r:id="rId5"/>
    <p:sldId id="265" r:id="rId6"/>
    <p:sldId id="267" r:id="rId7"/>
    <p:sldId id="258" r:id="rId8"/>
    <p:sldId id="269" r:id="rId9"/>
    <p:sldId id="270" r:id="rId10"/>
    <p:sldId id="271" r:id="rId11"/>
    <p:sldId id="272" r:id="rId12"/>
    <p:sldId id="274" r:id="rId13"/>
    <p:sldId id="276" r:id="rId14"/>
    <p:sldId id="275" r:id="rId1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70" d="100"/>
          <a:sy n="70" d="100"/>
        </p:scale>
        <p:origin x="738" y="6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0463E3E-711E-4F58-8AE0-DC61FACDBF99}" type="datetime1">
              <a:rPr lang="es-ES" smtClean="0"/>
              <a:t>26/06/2025</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s-ES" smtClean="0"/>
              <a:t>‹Nº›</a:t>
            </a:fld>
            <a:endParaRPr lang="es-E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DEB00-82B1-401B-8941-0136CEB769BF}" type="datetime1">
              <a:rPr lang="es-ES" smtClean="0"/>
              <a:pPr/>
              <a:t>26/06/2025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s-ES" noProof="0" smtClean="0"/>
              <a:t>‹Nº›</a:t>
            </a:fld>
            <a:endParaRPr lang="es-ES"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smtClean="0"/>
              <a:t>1</a:t>
            </a:fld>
            <a:endParaRPr lang="es-ES" dirty="0"/>
          </a:p>
        </p:txBody>
      </p:sp>
    </p:spTree>
    <p:extLst>
      <p:ext uri="{BB962C8B-B14F-4D97-AF65-F5344CB8AC3E}">
        <p14:creationId xmlns:p14="http://schemas.microsoft.com/office/powerpoint/2010/main" val="242295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t>NOTA: Para cambiar imágenes de esta diapositiva, seleccione una imagen y elimínela. Después, haga clic en el icono Insertar imagen en el marcador de posición para insertar su propia imagen.</a:t>
            </a:r>
          </a:p>
        </p:txBody>
      </p:sp>
      <p:sp>
        <p:nvSpPr>
          <p:cNvPr id="4" name="Marcador de número de diapositiva 3"/>
          <p:cNvSpPr>
            <a:spLocks noGrp="1"/>
          </p:cNvSpPr>
          <p:nvPr>
            <p:ph type="sldNum" sz="quarter" idx="10"/>
          </p:nvPr>
        </p:nvSpPr>
        <p:spPr/>
        <p:txBody>
          <a:bodyPr rtlCol="0"/>
          <a:lstStyle/>
          <a:p>
            <a:pPr rtl="0"/>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t>NOTA: Para cambiar imágenes de esta diapositiva, seleccione una imagen y elimínela. Después, haga clic en el icono Insertar imagen en el marcador de posición para insertar su propia imagen.</a:t>
            </a:r>
          </a:p>
        </p:txBody>
      </p:sp>
      <p:sp>
        <p:nvSpPr>
          <p:cNvPr id="4" name="Marcador de número de diapositiva 3"/>
          <p:cNvSpPr>
            <a:spLocks noGrp="1"/>
          </p:cNvSpPr>
          <p:nvPr>
            <p:ph type="sldNum" sz="quarter" idx="10"/>
          </p:nvPr>
        </p:nvSpPr>
        <p:spPr/>
        <p:txBody>
          <a:bodyPr rtlCol="0"/>
          <a:lstStyle/>
          <a:p>
            <a:pPr rtl="0"/>
            <a:fld id="{5534C2EF-8A97-4DAF-B099-E567883644D6}" type="slidenum">
              <a:rPr lang="en-US" smtClean="0"/>
              <a:t>3</a:t>
            </a:fld>
            <a:endParaRPr lang="en-US"/>
          </a:p>
        </p:txBody>
      </p:sp>
    </p:spTree>
    <p:extLst>
      <p:ext uri="{BB962C8B-B14F-4D97-AF65-F5344CB8AC3E}">
        <p14:creationId xmlns:p14="http://schemas.microsoft.com/office/powerpoint/2010/main" val="223552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4</a:t>
            </a:fld>
            <a:endParaRPr lang="es-ES" noProof="0" dirty="0"/>
          </a:p>
        </p:txBody>
      </p:sp>
    </p:spTree>
    <p:extLst>
      <p:ext uri="{BB962C8B-B14F-4D97-AF65-F5344CB8AC3E}">
        <p14:creationId xmlns:p14="http://schemas.microsoft.com/office/powerpoint/2010/main" val="207355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5</a:t>
            </a:fld>
            <a:endParaRPr lang="es-ES" noProof="0" dirty="0"/>
          </a:p>
        </p:txBody>
      </p:sp>
    </p:spTree>
    <p:extLst>
      <p:ext uri="{BB962C8B-B14F-4D97-AF65-F5344CB8AC3E}">
        <p14:creationId xmlns:p14="http://schemas.microsoft.com/office/powerpoint/2010/main" val="21399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6</a:t>
            </a:fld>
            <a:endParaRPr lang="es-ES" noProof="0" dirty="0"/>
          </a:p>
        </p:txBody>
      </p:sp>
    </p:spTree>
    <p:extLst>
      <p:ext uri="{BB962C8B-B14F-4D97-AF65-F5344CB8AC3E}">
        <p14:creationId xmlns:p14="http://schemas.microsoft.com/office/powerpoint/2010/main" val="76366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7</a:t>
            </a:fld>
            <a:endParaRPr lang="es-ES" noProof="0" dirty="0"/>
          </a:p>
        </p:txBody>
      </p:sp>
    </p:spTree>
    <p:extLst>
      <p:ext uri="{BB962C8B-B14F-4D97-AF65-F5344CB8AC3E}">
        <p14:creationId xmlns:p14="http://schemas.microsoft.com/office/powerpoint/2010/main" val="349495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8</a:t>
            </a:fld>
            <a:endParaRPr lang="es-ES" noProof="0" dirty="0"/>
          </a:p>
        </p:txBody>
      </p:sp>
    </p:spTree>
    <p:extLst>
      <p:ext uri="{BB962C8B-B14F-4D97-AF65-F5344CB8AC3E}">
        <p14:creationId xmlns:p14="http://schemas.microsoft.com/office/powerpoint/2010/main" val="185430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9</a:t>
            </a:fld>
            <a:endParaRPr lang="es-ES" noProof="0" dirty="0"/>
          </a:p>
        </p:txBody>
      </p:sp>
    </p:spTree>
    <p:extLst>
      <p:ext uri="{BB962C8B-B14F-4D97-AF65-F5344CB8AC3E}">
        <p14:creationId xmlns:p14="http://schemas.microsoft.com/office/powerpoint/2010/main" val="3269219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0" y="0"/>
            <a:ext cx="12188952" cy="6858000"/>
          </a:xfrm>
          <a:prstGeom prst="rect">
            <a:avLst/>
          </a:prstGeom>
        </p:spPr>
      </p:pic>
      <p:sp>
        <p:nvSpPr>
          <p:cNvPr id="2" name="Título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os imágenes con leyendas">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s-ES" noProof="0"/>
              <a:t>Haga clic para modificar el estilo de título del patrón</a:t>
            </a:r>
            <a:endParaRPr lang="es-ES" noProof="0" dirty="0"/>
          </a:p>
        </p:txBody>
      </p:sp>
      <p:sp>
        <p:nvSpPr>
          <p:cNvPr id="7" name="Forma lib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a:t>Haga clic en el icono para agregar una imagen</a:t>
            </a:r>
            <a:endParaRPr lang="es-ES" noProof="0" dirty="0"/>
          </a:p>
        </p:txBody>
      </p:sp>
      <p:sp>
        <p:nvSpPr>
          <p:cNvPr id="17" name="Marcador de posición de texto 16"/>
          <p:cNvSpPr>
            <a:spLocks noGrp="1"/>
          </p:cNvSpPr>
          <p:nvPr>
            <p:ph type="body" sz="quarter" idx="14"/>
          </p:nvPr>
        </p:nvSpPr>
        <p:spPr>
          <a:xfrm>
            <a:off x="1028581" y="5181600"/>
            <a:ext cx="3566160" cy="540000"/>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s-ES" noProof="0"/>
              <a:t>Haga clic para modificar los estilos de texto del patrón</a:t>
            </a:r>
          </a:p>
        </p:txBody>
      </p:sp>
      <p:sp>
        <p:nvSpPr>
          <p:cNvPr id="18" name="Forma lib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Marcador de posición de imagen 18" descr="Marcador de posición vacío para agregar una imagen. Haga clic en el marcador de posición y seleccione la imagen que desee agregar"/>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a:t>Haga clic en el icono para agregar una imagen</a:t>
            </a:r>
            <a:endParaRPr lang="es-ES" noProof="0" dirty="0"/>
          </a:p>
        </p:txBody>
      </p:sp>
      <p:sp>
        <p:nvSpPr>
          <p:cNvPr id="20" name="Marcador de posición de texto 16"/>
          <p:cNvSpPr>
            <a:spLocks noGrp="1"/>
          </p:cNvSpPr>
          <p:nvPr>
            <p:ph type="body" sz="quarter" idx="16"/>
          </p:nvPr>
        </p:nvSpPr>
        <p:spPr>
          <a:xfrm>
            <a:off x="5566714" y="5181600"/>
            <a:ext cx="3566160" cy="540000"/>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s-ES" noProof="0"/>
              <a:t>Haga clic para modificar los estilos de texto del patrón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es imágenes con leyenda">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305424"/>
            <a:ext cx="8104083" cy="579921"/>
          </a:xfrm>
        </p:spPr>
        <p:txBody>
          <a:bodyPr rtlCol="0">
            <a:normAutofit/>
          </a:bodyPr>
          <a:lstStyle>
            <a:lvl1pPr rtl="0">
              <a:defRPr sz="2400">
                <a:solidFill>
                  <a:schemeClr val="accent1"/>
                </a:solidFill>
              </a:defRPr>
            </a:lvl1pPr>
          </a:lstStyle>
          <a:p>
            <a:pPr rtl="0"/>
            <a:r>
              <a:rPr lang="es-ES" noProof="0"/>
              <a:t>Haga clic para modificar el estilo de título del patrón</a:t>
            </a:r>
            <a:endParaRPr lang="es-ES" noProof="0" dirty="0"/>
          </a:p>
        </p:txBody>
      </p:sp>
      <p:sp>
        <p:nvSpPr>
          <p:cNvPr id="7" name="Forma lib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a:t>Haga clic en el icono para agregar una imagen</a:t>
            </a:r>
            <a:endParaRPr lang="es-ES" noProof="0" dirty="0"/>
          </a:p>
        </p:txBody>
      </p:sp>
      <p:sp>
        <p:nvSpPr>
          <p:cNvPr id="18" name="Forma lib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9" name="Marcador de posición de imagen 18" descr="Marcador de posición vacío para agregar una imagen. Haga clic en el marcador de posición y seleccione la imagen que desee agregar"/>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a:t>Haga clic en el icono para agregar una imagen</a:t>
            </a:r>
            <a:endParaRPr lang="es-ES" noProof="0" dirty="0"/>
          </a:p>
        </p:txBody>
      </p:sp>
      <p:sp>
        <p:nvSpPr>
          <p:cNvPr id="12" name="Forma lib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3" name="Marcador de posición de imagen 12" descr="Marcador de posición vacío para agregar una imagen. Haga clic en el marcador de posición y seleccione la imagen que desee agregar"/>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a:t>Haga clic en el icono para agregar una imagen</a:t>
            </a:r>
            <a:endParaRPr lang="es-ES" noProof="0" dirty="0"/>
          </a:p>
        </p:txBody>
      </p:sp>
      <p:sp>
        <p:nvSpPr>
          <p:cNvPr id="17" name="Marcador de posición de texto 16"/>
          <p:cNvSpPr>
            <a:spLocks noGrp="1"/>
          </p:cNvSpPr>
          <p:nvPr>
            <p:ph type="body" sz="quarter" idx="14"/>
          </p:nvPr>
        </p:nvSpPr>
        <p:spPr>
          <a:xfrm>
            <a:off x="1028581" y="5919255"/>
            <a:ext cx="8104082" cy="497420"/>
          </a:xfrm>
        </p:spPr>
        <p:txBody>
          <a:bodyPr rtlCol="0">
            <a:normAutofit/>
          </a:bodyPr>
          <a:lstStyle>
            <a:lvl1pPr marL="0" indent="0" rtl="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s-ES" noProof="0"/>
              <a:t>Haga clic para modificar los estilos de texto del patrón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co imágenes">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ítulo 1"/>
          <p:cNvSpPr>
            <a:spLocks noGrp="1"/>
          </p:cNvSpPr>
          <p:nvPr>
            <p:ph type="title"/>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es-ES"/>
              <a:t>Haga clic para modificar el estilo de título del patrón</a:t>
            </a:r>
            <a:endParaRPr lang="es" dirty="0"/>
          </a:p>
        </p:txBody>
      </p:sp>
      <p:sp>
        <p:nvSpPr>
          <p:cNvPr id="8" name="Forma lib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9" name="Marcador de posición de imagen 8" descr="Marcador de posición vacío para agregar una imagen. Haga clic en el marcador de posición y seleccione la imagen que desee agregar"/>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a:t>Haga clic en el icono para agregar una imagen</a:t>
            </a:r>
            <a:endParaRPr lang="es-ES" noProof="0" dirty="0"/>
          </a:p>
        </p:txBody>
      </p:sp>
      <p:sp>
        <p:nvSpPr>
          <p:cNvPr id="10" name="Forma lib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1" name="Marcador de posición de imagen 10" descr="Marcador de posición vacío para agregar una imagen. Haga clic en el marcador de posición y seleccione la imagen que desee agregar"/>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a:t>Haga clic en el icono para agregar una imagen</a:t>
            </a:r>
            <a:endParaRPr lang="es-ES" noProof="0" dirty="0"/>
          </a:p>
        </p:txBody>
      </p:sp>
      <p:sp>
        <p:nvSpPr>
          <p:cNvPr id="12" name="Forma lib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3" name="Marcador de posición de imagen 12" descr="Marcador de posición vacío para agregar una imagen. Haga clic en el marcador de posición y seleccione la imagen que desee agregar"/>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a:t>Haga clic en el icono para agregar una imagen</a:t>
            </a:r>
            <a:endParaRPr lang="es-ES" noProof="0" dirty="0"/>
          </a:p>
        </p:txBody>
      </p:sp>
      <p:sp>
        <p:nvSpPr>
          <p:cNvPr id="14" name="Forma lib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a:t>Haga clic en el icono para agregar una imagen</a:t>
            </a:r>
            <a:endParaRPr lang="es-ES" noProof="0" dirty="0"/>
          </a:p>
        </p:txBody>
      </p:sp>
      <p:sp>
        <p:nvSpPr>
          <p:cNvPr id="20" name="Forma lib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Marcador de posición de imagen 20" descr="Marcador de posición vacío para agregar una imagen. Haga clic en el marcador de posición y seleccione la imagen que desee agregar"/>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1pPr rtl="0">
              <a:defRPr/>
            </a:lvl1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3B4880ED-3A1F-41D7-8E0F-3E84A3671A68}" type="datetime1">
              <a:rPr lang="es-ES" noProof="0" smtClean="0"/>
              <a:t>26/06/2025</a:t>
            </a:fld>
            <a:endParaRPr lang="es-ES" noProof="0" dirty="0"/>
          </a:p>
        </p:txBody>
      </p:sp>
      <p:sp>
        <p:nvSpPr>
          <p:cNvPr id="6" name="Marcador de número de diapositiva 5"/>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365125"/>
            <a:ext cx="1828799" cy="4940300"/>
          </a:xfrm>
        </p:spPr>
        <p:txBody>
          <a:bodyPr vert="eaVert" rtlCol="0"/>
          <a:lstStyle>
            <a:lvl1pPr rtl="0">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4000" y="365125"/>
            <a:ext cx="6858000" cy="4940300"/>
          </a:xfrm>
        </p:spPr>
        <p:txBody>
          <a:bodyPr vert="eaVert" rtlCol="0"/>
          <a:lstStyle>
            <a:lvl1pPr rtl="0">
              <a:defRPr/>
            </a:lvl1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D1EEDA9D-402E-447F-8608-B13BDCE806AF}" type="datetime1">
              <a:rPr lang="es-ES" noProof="0" smtClean="0"/>
              <a:t>26/06/2025</a:t>
            </a:fld>
            <a:endParaRPr lang="es-ES" noProof="0" dirty="0"/>
          </a:p>
        </p:txBody>
      </p:sp>
      <p:sp>
        <p:nvSpPr>
          <p:cNvPr id="6" name="Marcador de número de diapositiva 5"/>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p:txBody>
          <a:bodyPr rtlCol="0"/>
          <a:lstStyle>
            <a:lvl1pPr rtl="0">
              <a:defRPr/>
            </a:lvl1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lvl1pPr>
              <a:defRPr/>
            </a:lvl1pPr>
          </a:lstStyle>
          <a:p>
            <a:fld id="{D2363CB7-5045-4CEF-B79F-27107AB243FE}" type="datetime1">
              <a:rPr lang="es-ES" smtClean="0"/>
              <a:t>26/06/2025</a:t>
            </a:fld>
            <a:endParaRPr lang="es-ES" dirty="0"/>
          </a:p>
        </p:txBody>
      </p:sp>
      <p:sp>
        <p:nvSpPr>
          <p:cNvPr id="6" name="Marcador de número de diapositiva 5"/>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ítulo 1"/>
          <p:cNvSpPr>
            <a:spLocks noGrp="1"/>
          </p:cNvSpPr>
          <p:nvPr>
            <p:ph type="title"/>
          </p:nvPr>
        </p:nvSpPr>
        <p:spPr>
          <a:xfrm>
            <a:off x="3352800" y="533400"/>
            <a:ext cx="7315200" cy="1828800"/>
          </a:xfrm>
        </p:spPr>
        <p:txBody>
          <a:bodyPr rtlCol="0" anchor="b">
            <a:normAutofit/>
          </a:bodyPr>
          <a:lstStyle>
            <a:lvl1pPr rtl="0">
              <a:defRPr sz="44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3352800" y="2438400"/>
            <a:ext cx="5486400" cy="914400"/>
          </a:xfrm>
        </p:spPr>
        <p:txBody>
          <a:bodyPr rtlCol="0">
            <a:normAutofit/>
          </a:bodyPr>
          <a:lstStyle>
            <a:lvl1pPr marL="0" indent="0" rtl="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contenido 2"/>
          <p:cNvSpPr>
            <a:spLocks noGrp="1"/>
          </p:cNvSpPr>
          <p:nvPr>
            <p:ph sz="half" idx="1"/>
          </p:nvPr>
        </p:nvSpPr>
        <p:spPr>
          <a:xfrm>
            <a:off x="1524000" y="1825625"/>
            <a:ext cx="4389120" cy="3474720"/>
          </a:xfrm>
        </p:spPr>
        <p:txBody>
          <a:bodyPr rtlCol="0"/>
          <a:lstStyle>
            <a:lvl1pPr rtl="0">
              <a:defRPr/>
            </a:lvl1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contenido 3"/>
          <p:cNvSpPr>
            <a:spLocks noGrp="1"/>
          </p:cNvSpPr>
          <p:nvPr>
            <p:ph sz="half" idx="2"/>
          </p:nvPr>
        </p:nvSpPr>
        <p:spPr>
          <a:xfrm>
            <a:off x="6278880" y="1825625"/>
            <a:ext cx="4389120" cy="3474720"/>
          </a:xfrm>
        </p:spPr>
        <p:txBody>
          <a:bodyPr rtlCol="0"/>
          <a:lstStyle>
            <a:lvl1pPr rtl="0">
              <a:defRPr/>
            </a:lvl1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3E89DCFD-D8F9-414E-9E96-7D491AABB19D}" type="datetime1">
              <a:rPr lang="es-ES" noProof="0" smtClean="0"/>
              <a:t>26/06/2025</a:t>
            </a:fld>
            <a:endParaRPr lang="es-ES" noProof="0" dirty="0"/>
          </a:p>
        </p:txBody>
      </p:sp>
      <p:sp>
        <p:nvSpPr>
          <p:cNvPr id="7" name="Marcador de número de diapositiva 6"/>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152400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524000" y="2624666"/>
            <a:ext cx="4389120" cy="2675467"/>
          </a:xfrm>
        </p:spPr>
        <p:txBody>
          <a:bodyPr rtlCol="0"/>
          <a:lstStyle>
            <a:lvl1pPr rtl="0">
              <a:defRPr/>
            </a:lvl1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7888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278880" y="2624666"/>
            <a:ext cx="4389120" cy="2675467"/>
          </a:xfrm>
        </p:spPr>
        <p:txBody>
          <a:bodyPr rtlCol="0"/>
          <a:lstStyle>
            <a:lvl1pPr rtl="0">
              <a:defRPr/>
            </a:lvl1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D9BDC470-416A-4546-A563-4B4E55AB4D83}" type="datetime1">
              <a:rPr lang="es-ES" noProof="0" smtClean="0"/>
              <a:t>26/06/2025</a:t>
            </a:fld>
            <a:endParaRPr lang="es-ES" noProof="0" dirty="0"/>
          </a:p>
        </p:txBody>
      </p:sp>
      <p:sp>
        <p:nvSpPr>
          <p:cNvPr id="9" name="Marcador de número de diapositiva 8"/>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
        <p:nvSpPr>
          <p:cNvPr id="10" name="Título 1"/>
          <p:cNvSpPr>
            <a:spLocks noGrp="1"/>
          </p:cNvSpPr>
          <p:nvPr>
            <p:ph type="title"/>
          </p:nvPr>
        </p:nvSpPr>
        <p:spPr>
          <a:xfrm>
            <a:off x="838200" y="365126"/>
            <a:ext cx="9829800" cy="1082674"/>
          </a:xfrm>
        </p:spPr>
        <p:txBody>
          <a:bodyPr rtlCol="0"/>
          <a:lstStyle>
            <a:lvl1pPr rtl="0">
              <a:defRPr/>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3EFC4896-5E98-4568-A150-68B4B98096D1}" type="datetime1">
              <a:rPr lang="es-ES" noProof="0" smtClean="0"/>
              <a:t>26/06/2025</a:t>
            </a:fld>
            <a:endParaRPr lang="es-ES" noProof="0" dirty="0"/>
          </a:p>
        </p:txBody>
      </p:sp>
      <p:sp>
        <p:nvSpPr>
          <p:cNvPr id="5" name="Marcador de número de diapositiva 4"/>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BA66EFE2-9FD9-4DB0-985D-5B493B715C4B}" type="datetime1">
              <a:rPr lang="es-ES" noProof="0" smtClean="0"/>
              <a:t>26/06/2025</a:t>
            </a:fld>
            <a:endParaRPr lang="es-ES" noProof="0" dirty="0"/>
          </a:p>
        </p:txBody>
      </p:sp>
      <p:sp>
        <p:nvSpPr>
          <p:cNvPr id="4" name="Marcador de número de diapositiva 3"/>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rtl="0">
              <a:defRPr sz="3200"/>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a:xfrm>
            <a:off x="4724400" y="1828800"/>
            <a:ext cx="5943600" cy="3476625"/>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8DB72A82-7894-4BC5-A8EB-CEEDC3F58109}" type="datetime1">
              <a:rPr lang="es-ES" noProof="0" smtClean="0"/>
              <a:t>26/06/2025</a:t>
            </a:fld>
            <a:endParaRPr lang="es-ES" noProof="0" dirty="0"/>
          </a:p>
        </p:txBody>
      </p:sp>
      <p:sp>
        <p:nvSpPr>
          <p:cNvPr id="7" name="Marcador de número de diapositiva 6"/>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leyenda">
    <p:spTree>
      <p:nvGrpSpPr>
        <p:cNvPr id="1" name=""/>
        <p:cNvGrpSpPr/>
        <p:nvPr/>
      </p:nvGrpSpPr>
      <p:grpSpPr>
        <a:xfrm>
          <a:off x="0" y="0"/>
          <a:ext cx="0" cy="0"/>
          <a:chOff x="0" y="0"/>
          <a:chExt cx="0" cy="0"/>
        </a:xfrm>
      </p:grpSpPr>
      <p:sp>
        <p:nvSpPr>
          <p:cNvPr id="8" name="Forma lib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2" name="Título 1"/>
          <p:cNvSpPr>
            <a:spLocks noGrp="1"/>
          </p:cNvSpPr>
          <p:nvPr>
            <p:ph type="title"/>
          </p:nvPr>
        </p:nvSpPr>
        <p:spPr/>
        <p:txBody>
          <a:bodyPr rtlCol="0" anchor="b"/>
          <a:lstStyle>
            <a:lvl1pPr rtl="0">
              <a:defRPr sz="3200"/>
            </a:lvl1pPr>
          </a:lstStyle>
          <a:p>
            <a:pPr rtl="0"/>
            <a:r>
              <a:rPr lang="es-ES" noProof="0"/>
              <a:t>Haga clic para modificar el estilo de título del patrón</a:t>
            </a:r>
            <a:endParaRPr lang="es-ES" noProof="0" dirty="0"/>
          </a:p>
        </p:txBody>
      </p:sp>
      <p:sp>
        <p:nvSpPr>
          <p:cNvPr id="12" name="Marcador de posición de imagen 11" descr="Marcador de posición vacío para agregar una imagen. Haga clic en el marcador de posición y seleccione la imagen que desee agregar"/>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7010400" y="2245995"/>
            <a:ext cx="3657600" cy="2194560"/>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ADD700C6-E75F-4D68-A30E-3C7F7C317FC4}" type="datetime1">
              <a:rPr lang="es-ES" noProof="0" smtClean="0"/>
              <a:t>26/06/2025</a:t>
            </a:fld>
            <a:endParaRPr lang="es-ES" noProof="0" dirty="0"/>
          </a:p>
        </p:txBody>
      </p:sp>
      <p:sp>
        <p:nvSpPr>
          <p:cNvPr id="7" name="Marcador de número de diapositiva 6"/>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Marcador de título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a:t>Agregar un pie de página</a:t>
            </a:r>
          </a:p>
        </p:txBody>
      </p:sp>
      <p:sp>
        <p:nvSpPr>
          <p:cNvPr id="4" name="Marcador de fecha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A414C5AF-B895-40B7-9EF1-1A87E3FED2CF}" type="datetime1">
              <a:rPr lang="es-ES" noProof="0" smtClean="0"/>
              <a:t>26/06/2025</a:t>
            </a:fld>
            <a:endParaRPr lang="es-ES" noProof="0" dirty="0"/>
          </a:p>
        </p:txBody>
      </p:sp>
      <p:sp>
        <p:nvSpPr>
          <p:cNvPr id="6" name="Marcador de número de diapositiva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s-ES" noProof="0" smtClean="0"/>
              <a:pPr rtl="0"/>
              <a:t>‹Nº›</a:t>
            </a:fld>
            <a:endParaRPr lang="es-ES"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447800"/>
            <a:ext cx="8458200" cy="914400"/>
          </a:xfrm>
        </p:spPr>
        <p:txBody>
          <a:bodyPr rtlCol="0">
            <a:normAutofit/>
          </a:bodyPr>
          <a:lstStyle/>
          <a:p>
            <a:pPr rtl="0"/>
            <a:r>
              <a:rPr lang="es-ES" sz="6000" dirty="0"/>
              <a:t>¿Que Es Convivencia?</a:t>
            </a:r>
          </a:p>
        </p:txBody>
      </p:sp>
      <p:sp>
        <p:nvSpPr>
          <p:cNvPr id="3" name="Subtítulo 2"/>
          <p:cNvSpPr>
            <a:spLocks noGrp="1"/>
          </p:cNvSpPr>
          <p:nvPr>
            <p:ph type="subTitle" idx="1"/>
          </p:nvPr>
        </p:nvSpPr>
        <p:spPr/>
        <p:txBody>
          <a:bodyPr rtlCol="0">
            <a:normAutofit/>
          </a:bodyPr>
          <a:lstStyle/>
          <a:p>
            <a:r>
              <a:rPr lang="es-ES" sz="3200" dirty="0"/>
              <a:t>Cuales Son Sus Características.</a:t>
            </a:r>
          </a:p>
        </p:txBody>
      </p:sp>
      <p:pic>
        <p:nvPicPr>
          <p:cNvPr id="5" name="Imagen 4">
            <a:extLst>
              <a:ext uri="{FF2B5EF4-FFF2-40B4-BE49-F238E27FC236}">
                <a16:creationId xmlns:a16="http://schemas.microsoft.com/office/drawing/2014/main" id="{F682EE61-7ADF-4717-7BE3-229A0BB7CB9C}"/>
              </a:ext>
            </a:extLst>
          </p:cNvPr>
          <p:cNvPicPr>
            <a:picLocks noChangeAspect="1"/>
          </p:cNvPicPr>
          <p:nvPr/>
        </p:nvPicPr>
        <p:blipFill>
          <a:blip r:embed="rId3"/>
          <a:stretch>
            <a:fillRect/>
          </a:stretch>
        </p:blipFill>
        <p:spPr>
          <a:xfrm>
            <a:off x="6116924" y="3352800"/>
            <a:ext cx="2377058" cy="1800200"/>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59EB3-4350-4110-46EC-FAEE42BE2145}"/>
              </a:ext>
            </a:extLst>
          </p:cNvPr>
          <p:cNvSpPr>
            <a:spLocks noGrp="1"/>
          </p:cNvSpPr>
          <p:nvPr>
            <p:ph type="title"/>
          </p:nvPr>
        </p:nvSpPr>
        <p:spPr/>
        <p:txBody>
          <a:bodyPr/>
          <a:lstStyle/>
          <a:p>
            <a:r>
              <a:rPr lang="es-ES" dirty="0"/>
              <a:t>Breve historia o caso práctico (por ejemplo, un conflicto por no respetar una norma).</a:t>
            </a:r>
            <a:endParaRPr lang="es-CO" dirty="0"/>
          </a:p>
        </p:txBody>
      </p:sp>
      <p:sp>
        <p:nvSpPr>
          <p:cNvPr id="3" name="Marcador de contenido 2">
            <a:extLst>
              <a:ext uri="{FF2B5EF4-FFF2-40B4-BE49-F238E27FC236}">
                <a16:creationId xmlns:a16="http://schemas.microsoft.com/office/drawing/2014/main" id="{0B49B8A3-8B6A-1AC2-754A-9E61FFF4199E}"/>
              </a:ext>
            </a:extLst>
          </p:cNvPr>
          <p:cNvSpPr>
            <a:spLocks noGrp="1"/>
          </p:cNvSpPr>
          <p:nvPr>
            <p:ph idx="1"/>
          </p:nvPr>
        </p:nvSpPr>
        <p:spPr>
          <a:xfrm>
            <a:off x="5303912" y="1844824"/>
            <a:ext cx="5943600" cy="3476625"/>
          </a:xfrm>
        </p:spPr>
        <p:txBody>
          <a:bodyPr>
            <a:normAutofit lnSpcReduction="10000"/>
          </a:bodyPr>
          <a:lstStyle/>
          <a:p>
            <a:pPr marL="0" indent="0">
              <a:buNone/>
            </a:pPr>
            <a:r>
              <a:rPr lang="es-ES" dirty="0"/>
              <a:t>Reflexionemos:		</a:t>
            </a:r>
          </a:p>
          <a:p>
            <a:r>
              <a:rPr lang="es-ES" dirty="0"/>
              <a:t>Se incumplió la norma del uso por turnos.</a:t>
            </a:r>
          </a:p>
          <a:p>
            <a:r>
              <a:rPr lang="es-ES" dirty="0"/>
              <a:t>La consecuencia fue perder el derecho y recibir sanciones.</a:t>
            </a:r>
          </a:p>
          <a:p>
            <a:r>
              <a:rPr lang="es-ES" dirty="0"/>
              <a:t>Con diálogo y respeto, el problema se habría evitado.	</a:t>
            </a:r>
          </a:p>
          <a:p>
            <a:pPr marL="0" indent="0">
              <a:buNone/>
            </a:pPr>
            <a:r>
              <a:rPr lang="es-ES" dirty="0"/>
              <a:t> Aprendemos que seguir normas y hablar con calma evita conflictos.</a:t>
            </a:r>
          </a:p>
          <a:p>
            <a:pPr marL="0" indent="0">
              <a:buNone/>
            </a:pPr>
            <a:r>
              <a:rPr lang="es-ES" dirty="0"/>
              <a:t>Respetar reglas = Convivencia en paz.</a:t>
            </a:r>
            <a:endParaRPr lang="es-CO" dirty="0"/>
          </a:p>
        </p:txBody>
      </p:sp>
      <p:sp>
        <p:nvSpPr>
          <p:cNvPr id="4" name="Marcador de texto 3">
            <a:extLst>
              <a:ext uri="{FF2B5EF4-FFF2-40B4-BE49-F238E27FC236}">
                <a16:creationId xmlns:a16="http://schemas.microsoft.com/office/drawing/2014/main" id="{84A57051-ADD1-E9F2-DCB2-19BA297F0678}"/>
              </a:ext>
            </a:extLst>
          </p:cNvPr>
          <p:cNvSpPr>
            <a:spLocks noGrp="1"/>
          </p:cNvSpPr>
          <p:nvPr>
            <p:ph type="body" sz="half" idx="2"/>
          </p:nvPr>
        </p:nvSpPr>
        <p:spPr>
          <a:xfrm>
            <a:off x="1127448" y="2060848"/>
            <a:ext cx="3452936" cy="3476625"/>
          </a:xfrm>
        </p:spPr>
        <p:txBody>
          <a:bodyPr/>
          <a:lstStyle/>
          <a:p>
            <a:r>
              <a:rPr lang="es-ES" b="1" dirty="0"/>
              <a:t>LA PELEA EN LA CANCHA. </a:t>
            </a:r>
          </a:p>
          <a:p>
            <a:r>
              <a:rPr lang="es-ES" dirty="0"/>
              <a:t>El grado 9° usó la cancha fuera de su turno. El grado 10° se molestó y hubo gritos y empujones. La pelea terminó con sanciones para ambos grupos y una actividad de reflexión.</a:t>
            </a:r>
            <a:endParaRPr lang="es-CO" dirty="0"/>
          </a:p>
        </p:txBody>
      </p:sp>
      <p:pic>
        <p:nvPicPr>
          <p:cNvPr id="5" name="Imagen 4">
            <a:extLst>
              <a:ext uri="{FF2B5EF4-FFF2-40B4-BE49-F238E27FC236}">
                <a16:creationId xmlns:a16="http://schemas.microsoft.com/office/drawing/2014/main" id="{CD8FC24A-9042-6AC9-1D16-FAA1CAE044EA}"/>
              </a:ext>
            </a:extLst>
          </p:cNvPr>
          <p:cNvPicPr>
            <a:picLocks noChangeAspect="1"/>
          </p:cNvPicPr>
          <p:nvPr/>
        </p:nvPicPr>
        <p:blipFill>
          <a:blip r:embed="rId2"/>
          <a:stretch>
            <a:fillRect/>
          </a:stretch>
        </p:blipFill>
        <p:spPr>
          <a:xfrm>
            <a:off x="2207568" y="4348795"/>
            <a:ext cx="2917961" cy="1945307"/>
          </a:xfrm>
          <a:prstGeom prst="rect">
            <a:avLst/>
          </a:prstGeom>
        </p:spPr>
      </p:pic>
      <p:pic>
        <p:nvPicPr>
          <p:cNvPr id="6" name="Imagen 5">
            <a:extLst>
              <a:ext uri="{FF2B5EF4-FFF2-40B4-BE49-F238E27FC236}">
                <a16:creationId xmlns:a16="http://schemas.microsoft.com/office/drawing/2014/main" id="{FDDF2EAE-F84E-696F-8B41-20F5DB8FF472}"/>
              </a:ext>
            </a:extLst>
          </p:cNvPr>
          <p:cNvPicPr>
            <a:picLocks noChangeAspect="1"/>
          </p:cNvPicPr>
          <p:nvPr/>
        </p:nvPicPr>
        <p:blipFill>
          <a:blip r:embed="rId3"/>
          <a:stretch>
            <a:fillRect/>
          </a:stretch>
        </p:blipFill>
        <p:spPr>
          <a:xfrm>
            <a:off x="10774630" y="365126"/>
            <a:ext cx="1158340" cy="871804"/>
          </a:xfrm>
          <a:prstGeom prst="rect">
            <a:avLst/>
          </a:prstGeom>
        </p:spPr>
      </p:pic>
    </p:spTree>
    <p:extLst>
      <p:ext uri="{BB962C8B-B14F-4D97-AF65-F5344CB8AC3E}">
        <p14:creationId xmlns:p14="http://schemas.microsoft.com/office/powerpoint/2010/main" val="34887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E903-C091-6250-55C4-3D129D298B81}"/>
              </a:ext>
            </a:extLst>
          </p:cNvPr>
          <p:cNvSpPr>
            <a:spLocks noGrp="1"/>
          </p:cNvSpPr>
          <p:nvPr>
            <p:ph type="title"/>
          </p:nvPr>
        </p:nvSpPr>
        <p:spPr>
          <a:xfrm>
            <a:off x="646407" y="-315416"/>
            <a:ext cx="9829800" cy="1082674"/>
          </a:xfrm>
        </p:spPr>
        <p:txBody>
          <a:bodyPr/>
          <a:lstStyle/>
          <a:p>
            <a:pPr algn="ctr"/>
            <a:r>
              <a:rPr lang="es-CO" dirty="0"/>
              <a:t>Relación entre </a:t>
            </a:r>
            <a:r>
              <a:rPr lang="es-CO" sz="4000" dirty="0"/>
              <a:t>convivencia</a:t>
            </a:r>
            <a:r>
              <a:rPr lang="es-CO" dirty="0"/>
              <a:t>, normas y derechos.</a:t>
            </a:r>
          </a:p>
        </p:txBody>
      </p:sp>
      <p:sp>
        <p:nvSpPr>
          <p:cNvPr id="3" name="Marcador de contenido 2">
            <a:extLst>
              <a:ext uri="{FF2B5EF4-FFF2-40B4-BE49-F238E27FC236}">
                <a16:creationId xmlns:a16="http://schemas.microsoft.com/office/drawing/2014/main" id="{A3F83339-71E6-519D-56E0-68D568312E1E}"/>
              </a:ext>
            </a:extLst>
          </p:cNvPr>
          <p:cNvSpPr>
            <a:spLocks noGrp="1"/>
          </p:cNvSpPr>
          <p:nvPr>
            <p:ph idx="1"/>
          </p:nvPr>
        </p:nvSpPr>
        <p:spPr>
          <a:xfrm>
            <a:off x="5303912" y="1916832"/>
            <a:ext cx="5666250" cy="3476625"/>
          </a:xfrm>
        </p:spPr>
        <p:txBody>
          <a:bodyPr>
            <a:normAutofit lnSpcReduction="10000"/>
          </a:bodyPr>
          <a:lstStyle/>
          <a:p>
            <a:pPr marL="0" indent="0">
              <a:buNone/>
            </a:pPr>
            <a:r>
              <a:rPr lang="es-ES" dirty="0"/>
              <a:t>👉 Las normas nos ayudan a convivir mejor.</a:t>
            </a:r>
          </a:p>
          <a:p>
            <a:pPr marL="0" indent="0">
              <a:buNone/>
            </a:pPr>
            <a:r>
              <a:rPr lang="es-ES" dirty="0"/>
              <a:t>👉 Los derechos garantizan que seamos tratados con dignidad.</a:t>
            </a:r>
          </a:p>
          <a:p>
            <a:pPr marL="0" indent="0">
              <a:buNone/>
            </a:pPr>
            <a:r>
              <a:rPr lang="es-ES" dirty="0"/>
              <a:t>👉 La convivencia se fortalece cuando respetamos ambos.</a:t>
            </a:r>
          </a:p>
          <a:p>
            <a:pPr marL="0" indent="0">
              <a:buNone/>
            </a:pPr>
            <a:r>
              <a:rPr lang="es-ES" dirty="0"/>
              <a:t>Si cumplimos las normas, protegemos los </a:t>
            </a:r>
            <a:r>
              <a:rPr lang="es-ES" dirty="0" err="1"/>
              <a:t>derechos.Y</a:t>
            </a:r>
            <a:r>
              <a:rPr lang="es-ES" dirty="0"/>
              <a:t> al proteger los derechos, vivimos en paz.</a:t>
            </a:r>
          </a:p>
          <a:p>
            <a:pPr marL="0" indent="0">
              <a:buNone/>
            </a:pPr>
            <a:r>
              <a:rPr lang="es-ES" dirty="0" err="1"/>
              <a:t>Recuerda:En</a:t>
            </a:r>
            <a:r>
              <a:rPr lang="es-ES" dirty="0"/>
              <a:t> la escuela, en la casa o en la calle…¡Tu respeto construye convivencia!</a:t>
            </a:r>
            <a:endParaRPr lang="es-CO" dirty="0"/>
          </a:p>
        </p:txBody>
      </p:sp>
      <p:sp>
        <p:nvSpPr>
          <p:cNvPr id="4" name="Marcador de texto 3">
            <a:extLst>
              <a:ext uri="{FF2B5EF4-FFF2-40B4-BE49-F238E27FC236}">
                <a16:creationId xmlns:a16="http://schemas.microsoft.com/office/drawing/2014/main" id="{76CEAFD8-3291-F82A-D5B2-9553838441DD}"/>
              </a:ext>
            </a:extLst>
          </p:cNvPr>
          <p:cNvSpPr>
            <a:spLocks noGrp="1"/>
          </p:cNvSpPr>
          <p:nvPr>
            <p:ph type="body" sz="half" idx="2"/>
          </p:nvPr>
        </p:nvSpPr>
        <p:spPr>
          <a:xfrm>
            <a:off x="613009" y="908720"/>
            <a:ext cx="10346232" cy="3476625"/>
          </a:xfrm>
        </p:spPr>
        <p:txBody>
          <a:bodyPr>
            <a:normAutofit/>
          </a:bodyPr>
          <a:lstStyle/>
          <a:p>
            <a:pPr algn="just"/>
            <a:r>
              <a:rPr lang="es-ES" sz="2000" dirty="0"/>
              <a:t>Convivir bien es respetarnos entre todos. Para lograrlo, necesitamos normas que guíen nuestro comportamiento y derechos que nos protejan.</a:t>
            </a:r>
            <a:endParaRPr lang="es-CO" sz="2000" dirty="0"/>
          </a:p>
        </p:txBody>
      </p:sp>
      <p:pic>
        <p:nvPicPr>
          <p:cNvPr id="5" name="Imagen 4">
            <a:extLst>
              <a:ext uri="{FF2B5EF4-FFF2-40B4-BE49-F238E27FC236}">
                <a16:creationId xmlns:a16="http://schemas.microsoft.com/office/drawing/2014/main" id="{FB56D00C-C93A-18A9-2DFB-7E7AD7DDAA20}"/>
              </a:ext>
            </a:extLst>
          </p:cNvPr>
          <p:cNvPicPr>
            <a:picLocks noChangeAspect="1"/>
          </p:cNvPicPr>
          <p:nvPr/>
        </p:nvPicPr>
        <p:blipFill>
          <a:blip r:embed="rId2"/>
          <a:stretch>
            <a:fillRect/>
          </a:stretch>
        </p:blipFill>
        <p:spPr>
          <a:xfrm>
            <a:off x="165357" y="1916833"/>
            <a:ext cx="4994539" cy="3168352"/>
          </a:xfrm>
          <a:prstGeom prst="rect">
            <a:avLst/>
          </a:prstGeom>
        </p:spPr>
      </p:pic>
      <p:pic>
        <p:nvPicPr>
          <p:cNvPr id="7" name="Imagen 6">
            <a:extLst>
              <a:ext uri="{FF2B5EF4-FFF2-40B4-BE49-F238E27FC236}">
                <a16:creationId xmlns:a16="http://schemas.microsoft.com/office/drawing/2014/main" id="{32A30DAE-05C0-4168-0E8B-257C57212080}"/>
              </a:ext>
            </a:extLst>
          </p:cNvPr>
          <p:cNvPicPr>
            <a:picLocks noChangeAspect="1"/>
          </p:cNvPicPr>
          <p:nvPr/>
        </p:nvPicPr>
        <p:blipFill>
          <a:blip r:embed="rId3"/>
          <a:stretch>
            <a:fillRect/>
          </a:stretch>
        </p:blipFill>
        <p:spPr>
          <a:xfrm>
            <a:off x="10827723" y="105070"/>
            <a:ext cx="1158340" cy="871804"/>
          </a:xfrm>
          <a:prstGeom prst="rect">
            <a:avLst/>
          </a:prstGeom>
        </p:spPr>
      </p:pic>
    </p:spTree>
    <p:extLst>
      <p:ext uri="{BB962C8B-B14F-4D97-AF65-F5344CB8AC3E}">
        <p14:creationId xmlns:p14="http://schemas.microsoft.com/office/powerpoint/2010/main" val="35261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r>
              <a:rPr lang="es-ES" dirty="0"/>
              <a:t> </a:t>
            </a:r>
            <a:r>
              <a:rPr lang="es-ES" sz="4400" b="1" dirty="0"/>
              <a:t>CONVIVENCIA.</a:t>
            </a:r>
            <a:br>
              <a:rPr lang="es-ES" dirty="0"/>
            </a:br>
            <a:r>
              <a:rPr lang="es-ES" dirty="0"/>
              <a:t> Es la acción de convivir (vivir en compañía de otro u otros).</a:t>
            </a:r>
          </a:p>
        </p:txBody>
      </p:sp>
      <p:sp>
        <p:nvSpPr>
          <p:cNvPr id="3" name="Marcador de posición de texto 2"/>
          <p:cNvSpPr>
            <a:spLocks noGrp="1"/>
          </p:cNvSpPr>
          <p:nvPr>
            <p:ph type="body" sz="half" idx="2"/>
          </p:nvPr>
        </p:nvSpPr>
        <p:spPr>
          <a:xfrm>
            <a:off x="1919536" y="5085184"/>
            <a:ext cx="3657600" cy="2194560"/>
          </a:xfrm>
        </p:spPr>
        <p:txBody>
          <a:bodyPr rtlCol="0">
            <a:normAutofit/>
          </a:bodyPr>
          <a:lstStyle/>
          <a:p>
            <a:pPr rtl="0"/>
            <a:r>
              <a:rPr lang="es-ES" dirty="0"/>
              <a:t>En su acepción más amplia, se trata de un concepto vinculado a la coexistencia pacífica y armónica de grupos humanos en un mismo espacio. </a:t>
            </a:r>
          </a:p>
        </p:txBody>
      </p:sp>
      <p:sp>
        <p:nvSpPr>
          <p:cNvPr id="6" name="Marcador de posición de imagen 5">
            <a:extLst>
              <a:ext uri="{FF2B5EF4-FFF2-40B4-BE49-F238E27FC236}">
                <a16:creationId xmlns:a16="http://schemas.microsoft.com/office/drawing/2014/main" id="{EB9948BC-525D-1648-C683-A2E7BF2A9486}"/>
              </a:ext>
            </a:extLst>
          </p:cNvPr>
          <p:cNvSpPr>
            <a:spLocks noGrp="1"/>
          </p:cNvSpPr>
          <p:nvPr>
            <p:ph type="pic" idx="1"/>
          </p:nvPr>
        </p:nvSpPr>
        <p:spPr/>
      </p:sp>
      <p:pic>
        <p:nvPicPr>
          <p:cNvPr id="4" name="Imagen 3">
            <a:extLst>
              <a:ext uri="{FF2B5EF4-FFF2-40B4-BE49-F238E27FC236}">
                <a16:creationId xmlns:a16="http://schemas.microsoft.com/office/drawing/2014/main" id="{1115890E-4AC8-2F5D-84D8-5BCF6BE95E6A}"/>
              </a:ext>
            </a:extLst>
          </p:cNvPr>
          <p:cNvPicPr>
            <a:picLocks noChangeAspect="1"/>
          </p:cNvPicPr>
          <p:nvPr/>
        </p:nvPicPr>
        <p:blipFill>
          <a:blip r:embed="rId3"/>
          <a:stretch>
            <a:fillRect/>
          </a:stretch>
        </p:blipFill>
        <p:spPr>
          <a:xfrm>
            <a:off x="1364875" y="2028825"/>
            <a:ext cx="4371975" cy="2628900"/>
          </a:xfrm>
          <a:prstGeom prst="rect">
            <a:avLst/>
          </a:prstGeom>
        </p:spPr>
      </p:pic>
      <p:sp>
        <p:nvSpPr>
          <p:cNvPr id="7" name="Marcador de posición de texto 2">
            <a:extLst>
              <a:ext uri="{FF2B5EF4-FFF2-40B4-BE49-F238E27FC236}">
                <a16:creationId xmlns:a16="http://schemas.microsoft.com/office/drawing/2014/main" id="{74EE59E3-76AD-103E-C091-1965AC40F6ED}"/>
              </a:ext>
            </a:extLst>
          </p:cNvPr>
          <p:cNvSpPr txBox="1">
            <a:spLocks/>
          </p:cNvSpPr>
          <p:nvPr/>
        </p:nvSpPr>
        <p:spPr>
          <a:xfrm>
            <a:off x="7005975" y="2331720"/>
            <a:ext cx="4175578" cy="21945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pPr algn="just"/>
            <a:r>
              <a:rPr lang="es-ES" dirty="0"/>
              <a:t>Por lo tanto, para generar un ambiente que propicie una buenas relaciones interpersonales en una comunidad, quienes la conforman deben tener muy claro, que tanto el RESPETO como la SOLIDARIDAD son dos valores imprescindibles para que la convivencia armónica sea posible.</a:t>
            </a:r>
          </a:p>
        </p:txBody>
      </p:sp>
      <p:pic>
        <p:nvPicPr>
          <p:cNvPr id="9" name="Imagen 8">
            <a:extLst>
              <a:ext uri="{FF2B5EF4-FFF2-40B4-BE49-F238E27FC236}">
                <a16:creationId xmlns:a16="http://schemas.microsoft.com/office/drawing/2014/main" id="{E11861FD-A2EF-AC33-BCF7-4A7BA72A11A1}"/>
              </a:ext>
            </a:extLst>
          </p:cNvPr>
          <p:cNvPicPr>
            <a:picLocks noChangeAspect="1"/>
          </p:cNvPicPr>
          <p:nvPr/>
        </p:nvPicPr>
        <p:blipFill>
          <a:blip r:embed="rId4"/>
          <a:stretch>
            <a:fillRect/>
          </a:stretch>
        </p:blipFill>
        <p:spPr>
          <a:xfrm>
            <a:off x="10343424" y="153762"/>
            <a:ext cx="1676258" cy="1267939"/>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9418223" y="3603418"/>
            <a:ext cx="2592039" cy="1224693"/>
          </a:xfrm>
        </p:spPr>
        <p:txBody>
          <a:bodyPr rtlCol="0">
            <a:noAutofit/>
          </a:bodyPr>
          <a:lstStyle/>
          <a:p>
            <a:pPr algn="ctr" rtl="0"/>
            <a:r>
              <a:rPr lang="es-ES" sz="2800" b="1" dirty="0"/>
              <a:t>Por supuesto, existen distintos niveles o tipos de convivencia:</a:t>
            </a:r>
          </a:p>
        </p:txBody>
      </p:sp>
      <p:sp>
        <p:nvSpPr>
          <p:cNvPr id="4" name="Marcador de posición de texto 3"/>
          <p:cNvSpPr>
            <a:spLocks noGrp="1"/>
          </p:cNvSpPr>
          <p:nvPr>
            <p:ph type="body" sz="quarter" idx="14"/>
          </p:nvPr>
        </p:nvSpPr>
        <p:spPr>
          <a:xfrm>
            <a:off x="181736" y="5201061"/>
            <a:ext cx="10018719" cy="1621039"/>
          </a:xfrm>
        </p:spPr>
        <p:txBody>
          <a:bodyPr rtlCol="0">
            <a:normAutofit fontScale="85000" lnSpcReduction="20000"/>
          </a:bodyPr>
          <a:lstStyle/>
          <a:p>
            <a:r>
              <a:rPr lang="es-ES" b="1" dirty="0"/>
              <a:t>Convivencia social: </a:t>
            </a:r>
            <a:r>
              <a:rPr lang="es-ES" dirty="0"/>
              <a:t>respeto mutuo entre las personas, las cosas y el medio en el cual vivimos y desarrollamos nuestra actividad diaria. Decimos de la importancia de las leyes para que éstas regulen y garanticen el cumplimiento de esa convivencia social.</a:t>
            </a:r>
          </a:p>
          <a:p>
            <a:endParaRPr lang="es-ES" dirty="0"/>
          </a:p>
          <a:p>
            <a:r>
              <a:rPr lang="es-ES" b="1" dirty="0"/>
              <a:t>Convivencia familiar: </a:t>
            </a:r>
            <a:r>
              <a:rPr lang="es-ES" dirty="0"/>
              <a:t>Es aquella que se da entre los miembros de una familia.</a:t>
            </a:r>
          </a:p>
          <a:p>
            <a:endParaRPr lang="es-ES" dirty="0"/>
          </a:p>
          <a:p>
            <a:r>
              <a:rPr lang="es-ES" b="1" dirty="0"/>
              <a:t>Convivencia ciudadana: </a:t>
            </a:r>
            <a:r>
              <a:rPr lang="es-ES" dirty="0"/>
              <a:t>Es la cualidad que tiene el conjunto de relaciones cotidianas que se dan entre los miembros de una sociedad cuando se armonizan los intereses individuales con los colectivos y por lo tanto los conflictos se desenvuelven de manera constructiva”.</a:t>
            </a:r>
          </a:p>
        </p:txBody>
      </p:sp>
      <p:sp>
        <p:nvSpPr>
          <p:cNvPr id="10" name="Marcador de posición de imagen 9">
            <a:extLst>
              <a:ext uri="{FF2B5EF4-FFF2-40B4-BE49-F238E27FC236}">
                <a16:creationId xmlns:a16="http://schemas.microsoft.com/office/drawing/2014/main" id="{09E06FF0-9B73-E32D-0AF0-FF361F9D3713}"/>
              </a:ext>
            </a:extLst>
          </p:cNvPr>
          <p:cNvSpPr>
            <a:spLocks noGrp="1"/>
          </p:cNvSpPr>
          <p:nvPr>
            <p:ph type="pic" sz="quarter" idx="15"/>
          </p:nvPr>
        </p:nvSpPr>
        <p:spPr/>
      </p:sp>
      <p:sp>
        <p:nvSpPr>
          <p:cNvPr id="12" name="Marcador de posición de imagen 11">
            <a:extLst>
              <a:ext uri="{FF2B5EF4-FFF2-40B4-BE49-F238E27FC236}">
                <a16:creationId xmlns:a16="http://schemas.microsoft.com/office/drawing/2014/main" id="{97BF9872-E782-44A5-6BD6-A1F6DB101ABC}"/>
              </a:ext>
            </a:extLst>
          </p:cNvPr>
          <p:cNvSpPr>
            <a:spLocks noGrp="1"/>
          </p:cNvSpPr>
          <p:nvPr>
            <p:ph type="pic" sz="quarter" idx="16"/>
          </p:nvPr>
        </p:nvSpPr>
        <p:spPr/>
      </p:sp>
      <p:sp>
        <p:nvSpPr>
          <p:cNvPr id="18" name="Marcador de posición de imagen 17">
            <a:extLst>
              <a:ext uri="{FF2B5EF4-FFF2-40B4-BE49-F238E27FC236}">
                <a16:creationId xmlns:a16="http://schemas.microsoft.com/office/drawing/2014/main" id="{0825E9C7-DCF9-A87B-357C-660DBAE3CE96}"/>
              </a:ext>
            </a:extLst>
          </p:cNvPr>
          <p:cNvSpPr>
            <a:spLocks noGrp="1"/>
          </p:cNvSpPr>
          <p:nvPr>
            <p:ph type="pic" sz="quarter" idx="13"/>
          </p:nvPr>
        </p:nvSpPr>
        <p:spPr/>
      </p:sp>
      <p:pic>
        <p:nvPicPr>
          <p:cNvPr id="19" name="Imagen 18">
            <a:extLst>
              <a:ext uri="{FF2B5EF4-FFF2-40B4-BE49-F238E27FC236}">
                <a16:creationId xmlns:a16="http://schemas.microsoft.com/office/drawing/2014/main" id="{56B072E6-50BC-27AA-01C7-6013DF43E133}"/>
              </a:ext>
            </a:extLst>
          </p:cNvPr>
          <p:cNvPicPr>
            <a:picLocks noChangeAspect="1"/>
          </p:cNvPicPr>
          <p:nvPr/>
        </p:nvPicPr>
        <p:blipFill>
          <a:blip r:embed="rId3"/>
          <a:stretch>
            <a:fillRect/>
          </a:stretch>
        </p:blipFill>
        <p:spPr>
          <a:xfrm>
            <a:off x="1199456" y="1438756"/>
            <a:ext cx="4464496" cy="3214380"/>
          </a:xfrm>
          <a:prstGeom prst="rect">
            <a:avLst/>
          </a:prstGeom>
        </p:spPr>
      </p:pic>
      <p:pic>
        <p:nvPicPr>
          <p:cNvPr id="20" name="Imagen 19">
            <a:extLst>
              <a:ext uri="{FF2B5EF4-FFF2-40B4-BE49-F238E27FC236}">
                <a16:creationId xmlns:a16="http://schemas.microsoft.com/office/drawing/2014/main" id="{08BEAAFB-69F2-D3D3-E26B-DD7595D1BC81}"/>
              </a:ext>
            </a:extLst>
          </p:cNvPr>
          <p:cNvPicPr>
            <a:picLocks noChangeAspect="1"/>
          </p:cNvPicPr>
          <p:nvPr/>
        </p:nvPicPr>
        <p:blipFill>
          <a:blip r:embed="rId4"/>
          <a:srcRect l="5206" b="18230"/>
          <a:stretch>
            <a:fillRect/>
          </a:stretch>
        </p:blipFill>
        <p:spPr>
          <a:xfrm>
            <a:off x="6595208" y="1189234"/>
            <a:ext cx="2448272" cy="1482143"/>
          </a:xfrm>
          <a:prstGeom prst="rect">
            <a:avLst/>
          </a:prstGeom>
        </p:spPr>
      </p:pic>
      <p:sp>
        <p:nvSpPr>
          <p:cNvPr id="21" name="CuadroTexto 20">
            <a:extLst>
              <a:ext uri="{FF2B5EF4-FFF2-40B4-BE49-F238E27FC236}">
                <a16:creationId xmlns:a16="http://schemas.microsoft.com/office/drawing/2014/main" id="{68794D95-3BAE-33E4-06B0-A34EF41BE7B4}"/>
              </a:ext>
            </a:extLst>
          </p:cNvPr>
          <p:cNvSpPr txBox="1"/>
          <p:nvPr/>
        </p:nvSpPr>
        <p:spPr>
          <a:xfrm>
            <a:off x="6579228" y="1075010"/>
            <a:ext cx="2499980" cy="369332"/>
          </a:xfrm>
          <a:prstGeom prst="rect">
            <a:avLst/>
          </a:prstGeom>
          <a:noFill/>
        </p:spPr>
        <p:txBody>
          <a:bodyPr wrap="none" rtlCol="0">
            <a:spAutoFit/>
          </a:bodyPr>
          <a:lstStyle/>
          <a:p>
            <a:r>
              <a:rPr lang="es-ES" b="1" dirty="0">
                <a:solidFill>
                  <a:schemeClr val="tx2"/>
                </a:solidFill>
                <a:latin typeface="Arial Rounded MT Bold" panose="020F0704030504030204" pitchFamily="34" charset="0"/>
              </a:rPr>
              <a:t>Convivencia familiar.</a:t>
            </a:r>
            <a:endParaRPr lang="es-CO" b="1" dirty="0">
              <a:solidFill>
                <a:schemeClr val="tx2"/>
              </a:solidFill>
              <a:latin typeface="Arial Rounded MT Bold" panose="020F0704030504030204" pitchFamily="34" charset="0"/>
            </a:endParaRPr>
          </a:p>
        </p:txBody>
      </p:sp>
      <p:pic>
        <p:nvPicPr>
          <p:cNvPr id="22" name="Imagen 21">
            <a:extLst>
              <a:ext uri="{FF2B5EF4-FFF2-40B4-BE49-F238E27FC236}">
                <a16:creationId xmlns:a16="http://schemas.microsoft.com/office/drawing/2014/main" id="{1327AE5B-39A8-AAD2-07BA-F85384C34AF6}"/>
              </a:ext>
            </a:extLst>
          </p:cNvPr>
          <p:cNvPicPr>
            <a:picLocks noChangeAspect="1"/>
          </p:cNvPicPr>
          <p:nvPr/>
        </p:nvPicPr>
        <p:blipFill>
          <a:blip r:embed="rId5"/>
          <a:srcRect l="14492"/>
          <a:stretch>
            <a:fillRect/>
          </a:stretch>
        </p:blipFill>
        <p:spPr>
          <a:xfrm>
            <a:off x="6751775" y="3275686"/>
            <a:ext cx="2135138" cy="1513325"/>
          </a:xfrm>
          <a:prstGeom prst="rect">
            <a:avLst/>
          </a:prstGeom>
        </p:spPr>
      </p:pic>
      <p:sp>
        <p:nvSpPr>
          <p:cNvPr id="23" name="CuadroTexto 22">
            <a:extLst>
              <a:ext uri="{FF2B5EF4-FFF2-40B4-BE49-F238E27FC236}">
                <a16:creationId xmlns:a16="http://schemas.microsoft.com/office/drawing/2014/main" id="{491F860C-73AE-88BB-B6DD-A2366FA20F48}"/>
              </a:ext>
            </a:extLst>
          </p:cNvPr>
          <p:cNvSpPr txBox="1"/>
          <p:nvPr/>
        </p:nvSpPr>
        <p:spPr>
          <a:xfrm>
            <a:off x="6514730" y="3241776"/>
            <a:ext cx="2868478" cy="338554"/>
          </a:xfrm>
          <a:prstGeom prst="rect">
            <a:avLst/>
          </a:prstGeom>
          <a:noFill/>
        </p:spPr>
        <p:txBody>
          <a:bodyPr wrap="square" rtlCol="0">
            <a:spAutoFit/>
          </a:bodyPr>
          <a:lstStyle/>
          <a:p>
            <a:r>
              <a:rPr lang="es-ES" sz="1600" b="1" dirty="0">
                <a:solidFill>
                  <a:schemeClr val="tx2"/>
                </a:solidFill>
                <a:latin typeface="Arial Rounded MT Bold" panose="020F0704030504030204" pitchFamily="34" charset="0"/>
              </a:rPr>
              <a:t>Convivencia ciudadana.</a:t>
            </a:r>
            <a:endParaRPr lang="es-CO" sz="1600" b="1" dirty="0">
              <a:solidFill>
                <a:schemeClr val="tx2"/>
              </a:solidFill>
              <a:latin typeface="Arial Rounded MT Bold" panose="020F0704030504030204" pitchFamily="34" charset="0"/>
            </a:endParaRPr>
          </a:p>
        </p:txBody>
      </p:sp>
      <p:sp>
        <p:nvSpPr>
          <p:cNvPr id="24" name="Rectangle 1">
            <a:extLst>
              <a:ext uri="{FF2B5EF4-FFF2-40B4-BE49-F238E27FC236}">
                <a16:creationId xmlns:a16="http://schemas.microsoft.com/office/drawing/2014/main" id="{AE0DB442-721E-2DFD-DA4C-F0B18929B41E}"/>
              </a:ext>
            </a:extLst>
          </p:cNvPr>
          <p:cNvSpPr>
            <a:spLocks noChangeArrowheads="1"/>
          </p:cNvSpPr>
          <p:nvPr/>
        </p:nvSpPr>
        <p:spPr bwMode="auto">
          <a:xfrm>
            <a:off x="0" y="0"/>
            <a:ext cx="12192000" cy="0"/>
          </a:xfrm>
          <a:prstGeom prst="rect">
            <a:avLst/>
          </a:prstGeom>
          <a:solidFill>
            <a:srgbClr val="C0A15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a:ln>
                  <a:noFill/>
                </a:ln>
                <a:solidFill>
                  <a:srgbClr val="660000"/>
                </a:solidFill>
                <a:effectLst/>
                <a:latin typeface="Helvetica Neue"/>
              </a:rPr>
              <a:t>Por supuesto, existen distintos niveles o</a:t>
            </a:r>
            <a:r>
              <a:rPr kumimoji="0" lang="es-CO" altLang="es-CO" sz="900" b="0" i="0" u="sng" strike="noStrike" cap="none" normalizeH="0" baseline="0">
                <a:ln>
                  <a:noFill/>
                </a:ln>
                <a:solidFill>
                  <a:srgbClr val="660000"/>
                </a:solidFill>
                <a:effectLst/>
                <a:latin typeface="Helvetica Neue"/>
              </a:rPr>
              <a:t> tipos de convivencia</a:t>
            </a:r>
            <a:r>
              <a:rPr kumimoji="0" lang="es-CO" altLang="es-CO" sz="900" b="0" i="0" u="none" strike="noStrike" cap="none" normalizeH="0" baseline="0">
                <a:ln>
                  <a:noFill/>
                </a:ln>
                <a:solidFill>
                  <a:srgbClr val="660000"/>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900" b="0" i="0" u="none" strike="noStrike" cap="none" normalizeH="0" baseline="0">
                <a:ln>
                  <a:noFill/>
                </a:ln>
                <a:solidFill>
                  <a:srgbClr val="660000"/>
                </a:solidFill>
                <a:effectLst/>
                <a:latin typeface="Helvetica Neue"/>
              </a:rPr>
            </a:b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25" name="Imagen 24">
            <a:extLst>
              <a:ext uri="{FF2B5EF4-FFF2-40B4-BE49-F238E27FC236}">
                <a16:creationId xmlns:a16="http://schemas.microsoft.com/office/drawing/2014/main" id="{6D704A1B-3337-6FCD-87F0-701C2CB25F78}"/>
              </a:ext>
            </a:extLst>
          </p:cNvPr>
          <p:cNvPicPr>
            <a:picLocks noChangeAspect="1"/>
          </p:cNvPicPr>
          <p:nvPr/>
        </p:nvPicPr>
        <p:blipFill>
          <a:blip r:embed="rId6"/>
          <a:stretch>
            <a:fillRect/>
          </a:stretch>
        </p:blipFill>
        <p:spPr>
          <a:xfrm>
            <a:off x="10316575" y="5340102"/>
            <a:ext cx="1693688" cy="1281123"/>
          </a:xfrm>
          <a:prstGeom prst="rect">
            <a:avLst/>
          </a:prstGeom>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99656" y="557998"/>
            <a:ext cx="7315200" cy="1828800"/>
          </a:xfrm>
        </p:spPr>
        <p:txBody>
          <a:bodyPr rtlCol="0">
            <a:normAutofit/>
          </a:bodyPr>
          <a:lstStyle/>
          <a:p>
            <a:pPr rtl="0"/>
            <a:r>
              <a:rPr lang="es-ES" sz="6000" dirty="0"/>
              <a:t>Convivencia</a:t>
            </a:r>
            <a:r>
              <a:rPr lang="es-ES" sz="4800" dirty="0"/>
              <a:t> Ciudadana. </a:t>
            </a:r>
          </a:p>
        </p:txBody>
      </p:sp>
      <p:sp>
        <p:nvSpPr>
          <p:cNvPr id="3" name="Marcador de posición de texto 2"/>
          <p:cNvSpPr>
            <a:spLocks noGrp="1"/>
          </p:cNvSpPr>
          <p:nvPr>
            <p:ph type="body" idx="1"/>
          </p:nvPr>
        </p:nvSpPr>
        <p:spPr/>
        <p:txBody>
          <a:bodyPr rtlCol="0"/>
          <a:lstStyle/>
          <a:p>
            <a:r>
              <a:rPr lang="es-ES" dirty="0"/>
              <a:t>Concepto aplicado.</a:t>
            </a:r>
          </a:p>
        </p:txBody>
      </p:sp>
      <p:pic>
        <p:nvPicPr>
          <p:cNvPr id="4" name="Imagen 3">
            <a:extLst>
              <a:ext uri="{FF2B5EF4-FFF2-40B4-BE49-F238E27FC236}">
                <a16:creationId xmlns:a16="http://schemas.microsoft.com/office/drawing/2014/main" id="{5A497AC5-CC68-BA95-F264-02AF90D29144}"/>
              </a:ext>
            </a:extLst>
          </p:cNvPr>
          <p:cNvPicPr>
            <a:picLocks noChangeAspect="1"/>
          </p:cNvPicPr>
          <p:nvPr/>
        </p:nvPicPr>
        <p:blipFill>
          <a:blip r:embed="rId3"/>
          <a:stretch>
            <a:fillRect/>
          </a:stretch>
        </p:blipFill>
        <p:spPr>
          <a:xfrm>
            <a:off x="4007768" y="3890764"/>
            <a:ext cx="3898782" cy="2276872"/>
          </a:xfrm>
          <a:prstGeom prst="rect">
            <a:avLst/>
          </a:prstGeom>
        </p:spPr>
      </p:pic>
      <p:pic>
        <p:nvPicPr>
          <p:cNvPr id="5" name="Imagen 4">
            <a:extLst>
              <a:ext uri="{FF2B5EF4-FFF2-40B4-BE49-F238E27FC236}">
                <a16:creationId xmlns:a16="http://schemas.microsoft.com/office/drawing/2014/main" id="{9809DC79-4FAE-D1B9-641B-5DE5751AB617}"/>
              </a:ext>
            </a:extLst>
          </p:cNvPr>
          <p:cNvPicPr>
            <a:picLocks noChangeAspect="1"/>
          </p:cNvPicPr>
          <p:nvPr/>
        </p:nvPicPr>
        <p:blipFill>
          <a:blip r:embed="rId4"/>
          <a:stretch>
            <a:fillRect/>
          </a:stretch>
        </p:blipFill>
        <p:spPr>
          <a:xfrm>
            <a:off x="9829727" y="204320"/>
            <a:ext cx="1676545" cy="1268078"/>
          </a:xfrm>
          <a:prstGeom prst="rect">
            <a:avLst/>
          </a:prstGeom>
        </p:spPr>
      </p:pic>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060" y="441170"/>
            <a:ext cx="10953571" cy="1259637"/>
          </a:xfrm>
        </p:spPr>
        <p:txBody>
          <a:bodyPr rtlCol="0">
            <a:normAutofit fontScale="90000"/>
          </a:bodyPr>
          <a:lstStyle/>
          <a:p>
            <a:pPr algn="just"/>
            <a:r>
              <a:rPr lang="es-ES" dirty="0"/>
              <a:t>La convivencia ciudadana es la forma en que las personas comparten y se relacionan en un mismo entorno social, respetando normas, derechos y deberes para vivir en armonía.</a:t>
            </a:r>
          </a:p>
        </p:txBody>
      </p:sp>
      <p:sp>
        <p:nvSpPr>
          <p:cNvPr id="3" name="Marcador de contenido 2"/>
          <p:cNvSpPr>
            <a:spLocks noGrp="1"/>
          </p:cNvSpPr>
          <p:nvPr>
            <p:ph idx="1"/>
          </p:nvPr>
        </p:nvSpPr>
        <p:spPr>
          <a:xfrm>
            <a:off x="1524000" y="1828800"/>
            <a:ext cx="9540552" cy="3474720"/>
          </a:xfrm>
        </p:spPr>
        <p:txBody>
          <a:bodyPr rtlCol="0">
            <a:normAutofit fontScale="85000" lnSpcReduction="20000"/>
          </a:bodyPr>
          <a:lstStyle/>
          <a:p>
            <a:pPr marL="0" indent="0">
              <a:buNone/>
            </a:pPr>
            <a:r>
              <a:rPr lang="es-ES" dirty="0"/>
              <a:t>En el día a día, la convivencia ciudadana se refleja en acciones simples como:</a:t>
            </a:r>
          </a:p>
          <a:p>
            <a:pPr marL="0" indent="0">
              <a:buNone/>
            </a:pPr>
            <a:r>
              <a:rPr lang="es-ES" dirty="0"/>
              <a:t>Saludar con amabilidad.</a:t>
            </a:r>
          </a:p>
          <a:p>
            <a:pPr marL="0" indent="0">
              <a:buNone/>
            </a:pPr>
            <a:r>
              <a:rPr lang="es-ES" dirty="0"/>
              <a:t>Respetar los turnos en una fila.	</a:t>
            </a:r>
          </a:p>
          <a:p>
            <a:pPr marL="0" indent="0">
              <a:buNone/>
            </a:pPr>
            <a:r>
              <a:rPr lang="es-ES" dirty="0"/>
              <a:t>No hacer ruido excesivo en horas de descanso.	</a:t>
            </a:r>
          </a:p>
          <a:p>
            <a:pPr marL="0" indent="0">
              <a:buNone/>
            </a:pPr>
            <a:r>
              <a:rPr lang="es-ES" dirty="0"/>
              <a:t>Cuidar los espacios públicos como si fueran propios.	</a:t>
            </a:r>
          </a:p>
          <a:p>
            <a:pPr marL="0" indent="0">
              <a:buNone/>
            </a:pPr>
            <a:r>
              <a:rPr lang="es-ES" dirty="0"/>
              <a:t>Dialogar en lugar de agredir ante un conflicto.	</a:t>
            </a:r>
          </a:p>
          <a:p>
            <a:pPr marL="0" indent="0">
              <a:buNone/>
            </a:pPr>
            <a:r>
              <a:rPr lang="es-ES" dirty="0"/>
              <a:t>Cumplir las normas de tránsito, incluso como peatón.</a:t>
            </a:r>
          </a:p>
          <a:p>
            <a:pPr marL="0" indent="0" rtl="0">
              <a:buNone/>
            </a:pPr>
            <a:r>
              <a:rPr lang="es-ES" dirty="0"/>
              <a:t>Aplicar la convivencia ciudadana no es solo cumplir leyes, sino convivir con respeto, empatía y sentido de comunidad.</a:t>
            </a:r>
          </a:p>
        </p:txBody>
      </p:sp>
      <p:pic>
        <p:nvPicPr>
          <p:cNvPr id="4" name="Imagen 3">
            <a:extLst>
              <a:ext uri="{FF2B5EF4-FFF2-40B4-BE49-F238E27FC236}">
                <a16:creationId xmlns:a16="http://schemas.microsoft.com/office/drawing/2014/main" id="{951E4CEA-F664-CE11-0528-7E31EF5D2CAB}"/>
              </a:ext>
            </a:extLst>
          </p:cNvPr>
          <p:cNvPicPr>
            <a:picLocks noChangeAspect="1"/>
          </p:cNvPicPr>
          <p:nvPr/>
        </p:nvPicPr>
        <p:blipFill>
          <a:blip r:embed="rId3"/>
          <a:stretch>
            <a:fillRect/>
          </a:stretch>
        </p:blipFill>
        <p:spPr>
          <a:xfrm>
            <a:off x="8328248" y="2794961"/>
            <a:ext cx="1682642" cy="1268078"/>
          </a:xfrm>
          <a:prstGeom prst="rect">
            <a:avLst/>
          </a:prstGeom>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CO" dirty="0"/>
              <a:t>Preguntas detonantes:</a:t>
            </a:r>
          </a:p>
        </p:txBody>
      </p:sp>
      <p:sp>
        <p:nvSpPr>
          <p:cNvPr id="3" name="Marcador de contenido 2"/>
          <p:cNvSpPr>
            <a:spLocks noGrp="1"/>
          </p:cNvSpPr>
          <p:nvPr>
            <p:ph sz="half" idx="1"/>
          </p:nvPr>
        </p:nvSpPr>
        <p:spPr>
          <a:xfrm>
            <a:off x="815074" y="1556792"/>
            <a:ext cx="4389120" cy="3474720"/>
          </a:xfrm>
        </p:spPr>
        <p:txBody>
          <a:bodyPr rtlCol="0">
            <a:normAutofit/>
          </a:bodyPr>
          <a:lstStyle/>
          <a:p>
            <a:r>
              <a:rPr lang="es-CO" dirty="0"/>
              <a:t>¿Cómo me relaciono con los demás?</a:t>
            </a:r>
          </a:p>
          <a:p>
            <a:r>
              <a:rPr lang="es-CO" dirty="0"/>
              <a:t>¿Qué actitudes generan conflictos? </a:t>
            </a:r>
          </a:p>
          <a:p>
            <a:r>
              <a:rPr lang="es-CO" dirty="0"/>
              <a:t>¿Cuáles los resuelven?</a:t>
            </a:r>
          </a:p>
          <a:p>
            <a:pPr marL="0" indent="0">
              <a:buNone/>
            </a:pPr>
            <a:r>
              <a:rPr lang="es-CO" dirty="0"/>
              <a:t>Discusión guiada: ejemplos en casa, en la comunidad, en el colegio.</a:t>
            </a:r>
          </a:p>
          <a:p>
            <a:pPr rtl="0"/>
            <a:endParaRPr lang="es-ES" dirty="0"/>
          </a:p>
        </p:txBody>
      </p:sp>
      <p:sp>
        <p:nvSpPr>
          <p:cNvPr id="4" name="Marcador de contenido 3"/>
          <p:cNvSpPr>
            <a:spLocks noGrp="1"/>
          </p:cNvSpPr>
          <p:nvPr>
            <p:ph sz="half" idx="2"/>
          </p:nvPr>
        </p:nvSpPr>
        <p:spPr>
          <a:xfrm>
            <a:off x="5883344" y="1268760"/>
            <a:ext cx="4389120" cy="3474720"/>
          </a:xfrm>
        </p:spPr>
        <p:txBody>
          <a:bodyPr rtlCol="0">
            <a:normAutofit/>
          </a:bodyPr>
          <a:lstStyle/>
          <a:p>
            <a:pPr marL="0" indent="0" algn="ctr">
              <a:buNone/>
            </a:pPr>
            <a:r>
              <a:rPr lang="es-CO" b="1" dirty="0"/>
              <a:t>Diferencia entre convivir y simplemente “vivir cerca”.</a:t>
            </a:r>
          </a:p>
          <a:p>
            <a:pPr rtl="0"/>
            <a:endParaRPr lang="es-ES" dirty="0"/>
          </a:p>
        </p:txBody>
      </p:sp>
      <p:pic>
        <p:nvPicPr>
          <p:cNvPr id="5" name="Imagen 4">
            <a:extLst>
              <a:ext uri="{FF2B5EF4-FFF2-40B4-BE49-F238E27FC236}">
                <a16:creationId xmlns:a16="http://schemas.microsoft.com/office/drawing/2014/main" id="{96B253E9-D639-EE03-E7F0-8ED4D9AD5CA4}"/>
              </a:ext>
            </a:extLst>
          </p:cNvPr>
          <p:cNvPicPr>
            <a:picLocks noChangeAspect="1"/>
          </p:cNvPicPr>
          <p:nvPr/>
        </p:nvPicPr>
        <p:blipFill>
          <a:blip r:embed="rId3"/>
          <a:stretch>
            <a:fillRect/>
          </a:stretch>
        </p:blipFill>
        <p:spPr>
          <a:xfrm>
            <a:off x="10243871" y="141819"/>
            <a:ext cx="1682642" cy="1274174"/>
          </a:xfrm>
          <a:prstGeom prst="rect">
            <a:avLst/>
          </a:prstGeom>
        </p:spPr>
      </p:pic>
      <p:pic>
        <p:nvPicPr>
          <p:cNvPr id="6" name="Imagen 5">
            <a:extLst>
              <a:ext uri="{FF2B5EF4-FFF2-40B4-BE49-F238E27FC236}">
                <a16:creationId xmlns:a16="http://schemas.microsoft.com/office/drawing/2014/main" id="{18C7954A-ED33-F35C-ABF9-A585B6DBA695}"/>
              </a:ext>
            </a:extLst>
          </p:cNvPr>
          <p:cNvPicPr>
            <a:picLocks noChangeAspect="1"/>
          </p:cNvPicPr>
          <p:nvPr/>
        </p:nvPicPr>
        <p:blipFill>
          <a:blip r:embed="rId4"/>
          <a:stretch>
            <a:fillRect/>
          </a:stretch>
        </p:blipFill>
        <p:spPr>
          <a:xfrm>
            <a:off x="5883344" y="2436902"/>
            <a:ext cx="1927156" cy="2432258"/>
          </a:xfrm>
          <a:prstGeom prst="rect">
            <a:avLst/>
          </a:prstGeom>
        </p:spPr>
      </p:pic>
      <p:pic>
        <p:nvPicPr>
          <p:cNvPr id="7" name="Imagen 6">
            <a:extLst>
              <a:ext uri="{FF2B5EF4-FFF2-40B4-BE49-F238E27FC236}">
                <a16:creationId xmlns:a16="http://schemas.microsoft.com/office/drawing/2014/main" id="{AD36F941-8983-A679-6FD5-53AA3945BC40}"/>
              </a:ext>
            </a:extLst>
          </p:cNvPr>
          <p:cNvPicPr>
            <a:picLocks noChangeAspect="1"/>
          </p:cNvPicPr>
          <p:nvPr/>
        </p:nvPicPr>
        <p:blipFill>
          <a:blip r:embed="rId5"/>
          <a:stretch>
            <a:fillRect/>
          </a:stretch>
        </p:blipFill>
        <p:spPr>
          <a:xfrm>
            <a:off x="8100684" y="2436902"/>
            <a:ext cx="2171779" cy="2432258"/>
          </a:xfrm>
          <a:prstGeom prst="rect">
            <a:avLst/>
          </a:prstGeom>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587" y="-229113"/>
            <a:ext cx="9829800" cy="1082674"/>
          </a:xfrm>
        </p:spPr>
        <p:txBody>
          <a:bodyPr rtlCol="0"/>
          <a:lstStyle/>
          <a:p>
            <a:r>
              <a:rPr lang="es-ES" dirty="0"/>
              <a:t>¿Que son las normas?</a:t>
            </a:r>
          </a:p>
        </p:txBody>
      </p:sp>
      <p:sp>
        <p:nvSpPr>
          <p:cNvPr id="3" name="Marcador de posición de texto 2"/>
          <p:cNvSpPr>
            <a:spLocks noGrp="1"/>
          </p:cNvSpPr>
          <p:nvPr>
            <p:ph type="body" idx="1"/>
          </p:nvPr>
        </p:nvSpPr>
        <p:spPr>
          <a:xfrm>
            <a:off x="561587" y="869067"/>
            <a:ext cx="10574973" cy="795867"/>
          </a:xfrm>
        </p:spPr>
        <p:txBody>
          <a:bodyPr rtlCol="0">
            <a:normAutofit/>
          </a:bodyPr>
          <a:lstStyle/>
          <a:p>
            <a:r>
              <a:rPr lang="es-ES" dirty="0"/>
              <a:t>Las normas son reglas que orientan cómo debemos comportarnos para vivir mejor en comunidad. Nos ayudan a convivir con respeto, justicia y paz</a:t>
            </a:r>
          </a:p>
        </p:txBody>
      </p:sp>
      <p:sp>
        <p:nvSpPr>
          <p:cNvPr id="4" name="Marcador de contenido 3"/>
          <p:cNvSpPr>
            <a:spLocks noGrp="1"/>
          </p:cNvSpPr>
          <p:nvPr>
            <p:ph sz="half" idx="2"/>
          </p:nvPr>
        </p:nvSpPr>
        <p:spPr>
          <a:xfrm>
            <a:off x="1072089" y="1884879"/>
            <a:ext cx="4641656" cy="3985407"/>
          </a:xfrm>
        </p:spPr>
        <p:txBody>
          <a:bodyPr rtlCol="0">
            <a:normAutofit fontScale="85000" lnSpcReduction="10000"/>
          </a:bodyPr>
          <a:lstStyle/>
          <a:p>
            <a:pPr marL="0" indent="0">
              <a:buNone/>
            </a:pPr>
            <a:r>
              <a:rPr lang="es-ES" b="1" dirty="0"/>
              <a:t>TIPOS DE NORMAS IMPORTANTES PARA LOS JÓVENES:</a:t>
            </a:r>
          </a:p>
          <a:p>
            <a:pPr marL="457200" indent="-457200">
              <a:buAutoNum type="arabicPeriod"/>
            </a:pPr>
            <a:r>
              <a:rPr lang="es-ES" b="1" dirty="0"/>
              <a:t>Normas de Convivencia</a:t>
            </a:r>
            <a:r>
              <a:rPr lang="es-ES" dirty="0"/>
              <a:t>: Regulan cómo debemos actuar para vivir en armonía con los demás.</a:t>
            </a:r>
          </a:p>
          <a:p>
            <a:pPr marL="0" indent="0">
              <a:buNone/>
            </a:pPr>
            <a:r>
              <a:rPr lang="es-ES" dirty="0"/>
              <a:t> Ejemplos:	</a:t>
            </a:r>
          </a:p>
          <a:p>
            <a:pPr marL="0" indent="0">
              <a:buNone/>
            </a:pPr>
            <a:r>
              <a:rPr lang="es-ES" dirty="0"/>
              <a:t>•	Escuchar cuando otro habla.</a:t>
            </a:r>
          </a:p>
          <a:p>
            <a:pPr marL="0" indent="0">
              <a:buNone/>
            </a:pPr>
            <a:r>
              <a:rPr lang="es-ES" dirty="0"/>
              <a:t>•	No agredir física o verbalmente.</a:t>
            </a:r>
          </a:p>
          <a:p>
            <a:pPr marL="0" indent="0">
              <a:buNone/>
            </a:pPr>
            <a:r>
              <a:rPr lang="es-ES" dirty="0"/>
              <a:t>•	Respetar las diferencias.</a:t>
            </a:r>
          </a:p>
          <a:p>
            <a:pPr marL="0" indent="0">
              <a:buNone/>
            </a:pPr>
            <a:r>
              <a:rPr lang="es-ES" dirty="0"/>
              <a:t>Nos enseñan respeto, empatía y tolerancia. </a:t>
            </a:r>
          </a:p>
          <a:p>
            <a:pPr marL="0" indent="0">
              <a:buNone/>
            </a:pPr>
            <a:r>
              <a:rPr lang="es-ES" dirty="0"/>
              <a:t>	</a:t>
            </a:r>
          </a:p>
        </p:txBody>
      </p:sp>
      <p:sp>
        <p:nvSpPr>
          <p:cNvPr id="11" name="Marcador de contenido 5">
            <a:extLst>
              <a:ext uri="{FF2B5EF4-FFF2-40B4-BE49-F238E27FC236}">
                <a16:creationId xmlns:a16="http://schemas.microsoft.com/office/drawing/2014/main" id="{7A49AB25-13A7-5030-1BD0-395E4825E885}"/>
              </a:ext>
            </a:extLst>
          </p:cNvPr>
          <p:cNvSpPr>
            <a:spLocks noGrp="1"/>
          </p:cNvSpPr>
          <p:nvPr>
            <p:ph sz="quarter" idx="4"/>
          </p:nvPr>
        </p:nvSpPr>
        <p:spPr>
          <a:xfrm>
            <a:off x="6221427" y="1884879"/>
            <a:ext cx="4896544" cy="4193579"/>
          </a:xfrm>
        </p:spPr>
        <p:txBody>
          <a:bodyPr rtlCol="0">
            <a:normAutofit fontScale="85000" lnSpcReduction="10000"/>
          </a:bodyPr>
          <a:lstStyle/>
          <a:p>
            <a:pPr marL="0" indent="0">
              <a:buNone/>
            </a:pPr>
            <a:r>
              <a:rPr lang="es-ES" b="1" dirty="0"/>
              <a:t>2.      Normas Escolares </a:t>
            </a:r>
            <a:r>
              <a:rPr lang="es-ES" dirty="0"/>
              <a:t>Organizan el comportamiento en las instituciones educativas.</a:t>
            </a:r>
          </a:p>
          <a:p>
            <a:pPr marL="0" indent="0">
              <a:buNone/>
            </a:pPr>
            <a:r>
              <a:rPr lang="es-ES" dirty="0"/>
              <a:t>Ejemplos:	•	Asistir puntualmente a clases.	•	Cuidar el uniforme y los útiles.	•Participar con respeto en las actividades</a:t>
            </a:r>
          </a:p>
          <a:p>
            <a:pPr marL="0" indent="0">
              <a:buNone/>
            </a:pPr>
            <a:r>
              <a:rPr lang="es-ES" dirty="0"/>
              <a:t>.Permiten un ambiente de estudio seguro y productivo</a:t>
            </a:r>
          </a:p>
          <a:p>
            <a:pPr marL="0" indent="0">
              <a:buNone/>
            </a:pPr>
            <a:r>
              <a:rPr lang="es-ES" b="1" dirty="0"/>
              <a:t>Normas Legales o Ciudadanas: </a:t>
            </a:r>
            <a:r>
              <a:rPr lang="es-ES" dirty="0"/>
              <a:t>Son creadas por la ley y deben cumplirse. Su incumplimiento puede tener sanciones.</a:t>
            </a:r>
          </a:p>
          <a:p>
            <a:pPr marL="0" indent="0">
              <a:buNone/>
            </a:pPr>
            <a:r>
              <a:rPr lang="es-ES" b="1" dirty="0"/>
              <a:t>Ejemplos:</a:t>
            </a:r>
            <a:r>
              <a:rPr lang="es-ES" dirty="0"/>
              <a:t>	•	No consumir sustancias ilegales.	•	Respetar las señales de tránsito.	•	No causar daño a bienes públicos.</a:t>
            </a:r>
          </a:p>
        </p:txBody>
      </p:sp>
      <p:pic>
        <p:nvPicPr>
          <p:cNvPr id="12" name="Imagen 11">
            <a:extLst>
              <a:ext uri="{FF2B5EF4-FFF2-40B4-BE49-F238E27FC236}">
                <a16:creationId xmlns:a16="http://schemas.microsoft.com/office/drawing/2014/main" id="{D566353D-453B-A3B4-C19E-130FCF798F87}"/>
              </a:ext>
            </a:extLst>
          </p:cNvPr>
          <p:cNvPicPr>
            <a:picLocks noChangeAspect="1"/>
          </p:cNvPicPr>
          <p:nvPr/>
        </p:nvPicPr>
        <p:blipFill>
          <a:blip r:embed="rId3"/>
          <a:stretch>
            <a:fillRect/>
          </a:stretch>
        </p:blipFill>
        <p:spPr>
          <a:xfrm>
            <a:off x="10920535" y="109432"/>
            <a:ext cx="1153493" cy="873478"/>
          </a:xfrm>
          <a:prstGeom prst="rect">
            <a:avLst/>
          </a:prstGeom>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Protegen nuestros derechos y los de los demás.</a:t>
            </a:r>
          </a:p>
        </p:txBody>
      </p:sp>
      <p:sp>
        <p:nvSpPr>
          <p:cNvPr id="3" name="Marcador de contenido 5">
            <a:extLst>
              <a:ext uri="{FF2B5EF4-FFF2-40B4-BE49-F238E27FC236}">
                <a16:creationId xmlns:a16="http://schemas.microsoft.com/office/drawing/2014/main" id="{C35ABD01-2B92-7440-EC0D-00A9F8555355}"/>
              </a:ext>
            </a:extLst>
          </p:cNvPr>
          <p:cNvSpPr txBox="1">
            <a:spLocks/>
          </p:cNvSpPr>
          <p:nvPr/>
        </p:nvSpPr>
        <p:spPr>
          <a:xfrm>
            <a:off x="3863752" y="2299295"/>
            <a:ext cx="4896544" cy="4193579"/>
          </a:xfrm>
          <a:prstGeom prst="rect">
            <a:avLst/>
          </a:prstGeom>
        </p:spPr>
        <p:txBody>
          <a:bodyPr rtlCol="0">
            <a:norm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s-ES" dirty="0"/>
              <a:t>¿Por qué son importantes las normas?</a:t>
            </a:r>
          </a:p>
          <a:p>
            <a:pPr marL="0" indent="0">
              <a:buFont typeface="Arial" panose="020B0604020202020204" pitchFamily="34" charset="0"/>
              <a:buNone/>
            </a:pPr>
            <a:r>
              <a:rPr lang="es-ES" dirty="0"/>
              <a:t>✔️ Promueven el respeto mutuo</a:t>
            </a:r>
          </a:p>
          <a:p>
            <a:pPr marL="0" indent="0">
              <a:buFont typeface="Arial" panose="020B0604020202020204" pitchFamily="34" charset="0"/>
              <a:buNone/>
            </a:pPr>
            <a:r>
              <a:rPr lang="es-ES" dirty="0"/>
              <a:t>✔️ Evitan conflictos</a:t>
            </a:r>
          </a:p>
          <a:p>
            <a:pPr marL="0" indent="0">
              <a:buFont typeface="Arial" panose="020B0604020202020204" pitchFamily="34" charset="0"/>
              <a:buNone/>
            </a:pPr>
            <a:r>
              <a:rPr lang="es-ES" dirty="0"/>
              <a:t>✔️ Ayudan a construir una mejor sociedad</a:t>
            </a:r>
          </a:p>
          <a:p>
            <a:pPr marL="0" indent="0">
              <a:buFont typeface="Arial" panose="020B0604020202020204" pitchFamily="34" charset="0"/>
              <a:buNone/>
            </a:pPr>
            <a:r>
              <a:rPr lang="es-ES" dirty="0"/>
              <a:t>✔️ Te hacen un mejor ciudadano</a:t>
            </a:r>
          </a:p>
        </p:txBody>
      </p:sp>
      <p:pic>
        <p:nvPicPr>
          <p:cNvPr id="4" name="Imagen 3">
            <a:extLst>
              <a:ext uri="{FF2B5EF4-FFF2-40B4-BE49-F238E27FC236}">
                <a16:creationId xmlns:a16="http://schemas.microsoft.com/office/drawing/2014/main" id="{1D78C738-3270-A1B5-6FEB-7910FD869F70}"/>
              </a:ext>
            </a:extLst>
          </p:cNvPr>
          <p:cNvPicPr>
            <a:picLocks noChangeAspect="1"/>
          </p:cNvPicPr>
          <p:nvPr/>
        </p:nvPicPr>
        <p:blipFill>
          <a:blip r:embed="rId3"/>
          <a:stretch>
            <a:fillRect/>
          </a:stretch>
        </p:blipFill>
        <p:spPr>
          <a:xfrm>
            <a:off x="10638495" y="188640"/>
            <a:ext cx="1158340" cy="871804"/>
          </a:xfrm>
          <a:prstGeom prst="rect">
            <a:avLst/>
          </a:prstGeom>
        </p:spPr>
      </p:pic>
      <p:pic>
        <p:nvPicPr>
          <p:cNvPr id="5" name="Imagen 4">
            <a:extLst>
              <a:ext uri="{FF2B5EF4-FFF2-40B4-BE49-F238E27FC236}">
                <a16:creationId xmlns:a16="http://schemas.microsoft.com/office/drawing/2014/main" id="{ABD89ED8-8585-C54F-67F6-67053253DDA7}"/>
              </a:ext>
            </a:extLst>
          </p:cNvPr>
          <p:cNvPicPr>
            <a:picLocks noChangeAspect="1"/>
          </p:cNvPicPr>
          <p:nvPr/>
        </p:nvPicPr>
        <p:blipFill>
          <a:blip r:embed="rId4"/>
          <a:stretch>
            <a:fillRect/>
          </a:stretch>
        </p:blipFill>
        <p:spPr>
          <a:xfrm>
            <a:off x="407368" y="2248116"/>
            <a:ext cx="3190527" cy="2304256"/>
          </a:xfrm>
          <a:prstGeom prst="rect">
            <a:avLst/>
          </a:prstGeom>
        </p:spPr>
      </p:pic>
      <p:pic>
        <p:nvPicPr>
          <p:cNvPr id="6" name="Imagen 5">
            <a:extLst>
              <a:ext uri="{FF2B5EF4-FFF2-40B4-BE49-F238E27FC236}">
                <a16:creationId xmlns:a16="http://schemas.microsoft.com/office/drawing/2014/main" id="{6A7FB906-7EC5-BA92-4738-5DA03408960F}"/>
              </a:ext>
            </a:extLst>
          </p:cNvPr>
          <p:cNvPicPr>
            <a:picLocks noChangeAspect="1"/>
          </p:cNvPicPr>
          <p:nvPr/>
        </p:nvPicPr>
        <p:blipFill>
          <a:blip r:embed="rId5"/>
          <a:stretch>
            <a:fillRect/>
          </a:stretch>
        </p:blipFill>
        <p:spPr>
          <a:xfrm>
            <a:off x="9012885" y="2532326"/>
            <a:ext cx="2927722" cy="1888481"/>
          </a:xfrm>
          <a:prstGeom prst="rect">
            <a:avLst/>
          </a:prstGeom>
        </p:spPr>
      </p:pic>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416" y="-315416"/>
            <a:ext cx="9829800" cy="1082674"/>
          </a:xfrm>
        </p:spPr>
        <p:txBody>
          <a:bodyPr rtlCol="0"/>
          <a:lstStyle/>
          <a:p>
            <a:pPr lvl="0" algn="ctr"/>
            <a:r>
              <a:rPr lang="es-CO" dirty="0"/>
              <a:t>¿Qué pasa si no se cumplen las normas?</a:t>
            </a:r>
          </a:p>
        </p:txBody>
      </p:sp>
      <p:sp>
        <p:nvSpPr>
          <p:cNvPr id="3" name="Marcador de contenido 2"/>
          <p:cNvSpPr>
            <a:spLocks noGrp="1"/>
          </p:cNvSpPr>
          <p:nvPr>
            <p:ph idx="1"/>
          </p:nvPr>
        </p:nvSpPr>
        <p:spPr>
          <a:xfrm>
            <a:off x="767408" y="1139055"/>
            <a:ext cx="6192687" cy="4431656"/>
          </a:xfrm>
        </p:spPr>
        <p:txBody>
          <a:bodyPr rtlCol="0">
            <a:normAutofit fontScale="85000" lnSpcReduction="20000"/>
          </a:bodyPr>
          <a:lstStyle/>
          <a:p>
            <a:pPr marL="457200" indent="-457200" rtl="0">
              <a:buAutoNum type="arabicPeriod"/>
            </a:pPr>
            <a:r>
              <a:rPr lang="es-ES" b="1" dirty="0"/>
              <a:t>Normas de convivencia.</a:t>
            </a:r>
          </a:p>
          <a:p>
            <a:pPr marL="0" indent="0" rtl="0">
              <a:buNone/>
            </a:pPr>
            <a:r>
              <a:rPr lang="es-ES" b="1" dirty="0"/>
              <a:t>Consecuencias:</a:t>
            </a:r>
            <a:r>
              <a:rPr lang="es-ES" dirty="0"/>
              <a:t>	</a:t>
            </a:r>
          </a:p>
          <a:p>
            <a:pPr marL="0" indent="0" rtl="0">
              <a:buNone/>
            </a:pPr>
            <a:r>
              <a:rPr lang="es-ES" dirty="0"/>
              <a:t>•	Conflictos con otras personas	</a:t>
            </a:r>
          </a:p>
          <a:p>
            <a:pPr marL="0" indent="0" rtl="0">
              <a:buNone/>
            </a:pPr>
            <a:r>
              <a:rPr lang="es-ES" dirty="0"/>
              <a:t>•	Rechazo o mal ambiente social	</a:t>
            </a:r>
          </a:p>
          <a:p>
            <a:pPr marL="0" indent="0" rtl="0">
              <a:buNone/>
            </a:pPr>
            <a:r>
              <a:rPr lang="es-ES" dirty="0"/>
              <a:t>•	Dificultad para convivir en grupo</a:t>
            </a:r>
          </a:p>
          <a:p>
            <a:pPr marL="0" indent="0" rtl="0">
              <a:buNone/>
            </a:pPr>
            <a:r>
              <a:rPr lang="es-ES" dirty="0"/>
              <a:t>Ejemplo: No respetar turnos puede causar discusiones.</a:t>
            </a:r>
          </a:p>
          <a:p>
            <a:pPr marL="0" indent="0" rtl="0">
              <a:buNone/>
            </a:pPr>
            <a:r>
              <a:rPr lang="es-ES" b="1" dirty="0"/>
              <a:t>2.Normas escolares.</a:t>
            </a:r>
          </a:p>
          <a:p>
            <a:pPr marL="0" indent="0" rtl="0">
              <a:buNone/>
            </a:pPr>
            <a:r>
              <a:rPr lang="es-ES" b="1" dirty="0"/>
              <a:t>Consecuencias:</a:t>
            </a:r>
            <a:r>
              <a:rPr lang="es-ES" dirty="0"/>
              <a:t>	</a:t>
            </a:r>
          </a:p>
          <a:p>
            <a:pPr marL="0" indent="0" rtl="0">
              <a:buNone/>
            </a:pPr>
            <a:r>
              <a:rPr lang="es-ES" dirty="0"/>
              <a:t>•	Llamados de atención	</a:t>
            </a:r>
          </a:p>
          <a:p>
            <a:pPr marL="0" indent="0" rtl="0">
              <a:buNone/>
            </a:pPr>
            <a:r>
              <a:rPr lang="es-ES" dirty="0"/>
              <a:t>•	Reportes disciplinarios	</a:t>
            </a:r>
          </a:p>
          <a:p>
            <a:pPr marL="0" indent="0" rtl="0">
              <a:buNone/>
            </a:pPr>
            <a:r>
              <a:rPr lang="es-ES" dirty="0"/>
              <a:t>•	Suspensiones o pérdida de actividades</a:t>
            </a:r>
          </a:p>
        </p:txBody>
      </p:sp>
      <p:sp>
        <p:nvSpPr>
          <p:cNvPr id="5" name="Marcador de contenido 2">
            <a:extLst>
              <a:ext uri="{FF2B5EF4-FFF2-40B4-BE49-F238E27FC236}">
                <a16:creationId xmlns:a16="http://schemas.microsoft.com/office/drawing/2014/main" id="{51479EA8-7C48-AB2A-9CD3-752B25379A01}"/>
              </a:ext>
            </a:extLst>
          </p:cNvPr>
          <p:cNvSpPr txBox="1">
            <a:spLocks/>
          </p:cNvSpPr>
          <p:nvPr/>
        </p:nvSpPr>
        <p:spPr>
          <a:xfrm>
            <a:off x="6744072" y="1320875"/>
            <a:ext cx="5112568" cy="389264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b="1" dirty="0"/>
              <a:t>3. Normas legales o ciudadanas</a:t>
            </a:r>
            <a:r>
              <a:rPr lang="es-ES" dirty="0"/>
              <a:t>.</a:t>
            </a:r>
          </a:p>
          <a:p>
            <a:pPr marL="0" indent="0">
              <a:buNone/>
            </a:pPr>
            <a:r>
              <a:rPr lang="es-ES" dirty="0"/>
              <a:t>Consecuencias:	</a:t>
            </a:r>
          </a:p>
          <a:p>
            <a:pPr marL="0" indent="0">
              <a:buNone/>
            </a:pPr>
            <a:r>
              <a:rPr lang="es-ES" dirty="0"/>
              <a:t>•	Multas	</a:t>
            </a:r>
          </a:p>
          <a:p>
            <a:pPr marL="0" indent="0">
              <a:buNone/>
            </a:pPr>
            <a:r>
              <a:rPr lang="es-ES" dirty="0"/>
              <a:t>•	Arrestos	</a:t>
            </a:r>
          </a:p>
          <a:p>
            <a:pPr marL="0" indent="0">
              <a:buNone/>
            </a:pPr>
            <a:r>
              <a:rPr lang="es-ES" dirty="0"/>
              <a:t>•	Procesos judiciales o penas más graves</a:t>
            </a:r>
          </a:p>
          <a:p>
            <a:pPr marL="0" indent="0">
              <a:buFont typeface="Arial" panose="020B0604020202020204" pitchFamily="34" charset="0"/>
              <a:buNone/>
            </a:pPr>
            <a:r>
              <a:rPr lang="es-ES" dirty="0"/>
              <a:t> Ejemplo: Robar o agredir puede llevar a la cárcel.</a:t>
            </a:r>
          </a:p>
          <a:p>
            <a:pPr marL="0" indent="0">
              <a:buNone/>
            </a:pPr>
            <a:r>
              <a:rPr lang="es-ES" b="1" dirty="0"/>
              <a:t>Por qué es importante cumplirlas?</a:t>
            </a:r>
          </a:p>
          <a:p>
            <a:r>
              <a:rPr lang="es-ES" dirty="0"/>
              <a:t>Porque ayudan a mantener el respeto, la justicia y la paz en cualquier espacio donde convivamos: escuela, casa, comunidad o país.</a:t>
            </a:r>
          </a:p>
          <a:p>
            <a:pPr marL="0" indent="0">
              <a:buFont typeface="Arial" panose="020B0604020202020204" pitchFamily="34" charset="0"/>
              <a:buNone/>
            </a:pPr>
            <a:endParaRPr lang="es-ES" dirty="0"/>
          </a:p>
        </p:txBody>
      </p:sp>
      <p:pic>
        <p:nvPicPr>
          <p:cNvPr id="6" name="Imagen 5">
            <a:extLst>
              <a:ext uri="{FF2B5EF4-FFF2-40B4-BE49-F238E27FC236}">
                <a16:creationId xmlns:a16="http://schemas.microsoft.com/office/drawing/2014/main" id="{CF4B049E-288A-38C4-4E32-C7BFD377247B}"/>
              </a:ext>
            </a:extLst>
          </p:cNvPr>
          <p:cNvPicPr>
            <a:picLocks noChangeAspect="1"/>
          </p:cNvPicPr>
          <p:nvPr/>
        </p:nvPicPr>
        <p:blipFill>
          <a:blip r:embed="rId3"/>
          <a:stretch>
            <a:fillRect/>
          </a:stretch>
        </p:blipFill>
        <p:spPr>
          <a:xfrm>
            <a:off x="10698300" y="267251"/>
            <a:ext cx="1158340" cy="871804"/>
          </a:xfrm>
          <a:prstGeom prst="rect">
            <a:avLst/>
          </a:prstGeom>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iguito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2_TF03896101.potx" id="{54DDF90D-4D8C-4C0B-8E7A-27FE1D9E818D}" vid="{D83EF4BC-2653-47A8-9905-60BE1DC3223F}"/>
    </a:ext>
  </a:extLst>
</a:theme>
</file>

<file path=ppt/theme/theme2.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40262f94-9f35-4ac3-9a90-690165a166b7"/>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a4f35948-e619-41b3-aa29-22878b09cfd2"/>
    <ds:schemaRef ds:uri="http://schemas.microsoft.com/office/2006/metadata/properties"/>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educativa de niños en el patio de la escuela (álbum panorámico)</Template>
  <TotalTime>79</TotalTime>
  <Words>1062</Words>
  <Application>Microsoft Office PowerPoint</Application>
  <PresentationFormat>Panorámica</PresentationFormat>
  <Paragraphs>100</Paragraphs>
  <Slides>11</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Arial Rounded MT Bold</vt:lpstr>
      <vt:lpstr>Helvetica Neue</vt:lpstr>
      <vt:lpstr>Times New Roman</vt:lpstr>
      <vt:lpstr>Amiguitos 16x9</vt:lpstr>
      <vt:lpstr>¿Que Es Convivencia?</vt:lpstr>
      <vt:lpstr> CONVIVENCIA.  Es la acción de convivir (vivir en compañía de otro u otros).</vt:lpstr>
      <vt:lpstr>Por supuesto, existen distintos niveles o tipos de convivencia:</vt:lpstr>
      <vt:lpstr>Convivencia Ciudadana. </vt:lpstr>
      <vt:lpstr>La convivencia ciudadana es la forma en que las personas comparten y se relacionan en un mismo entorno social, respetando normas, derechos y deberes para vivir en armonía.</vt:lpstr>
      <vt:lpstr>Preguntas detonantes:</vt:lpstr>
      <vt:lpstr>¿Que son las normas?</vt:lpstr>
      <vt:lpstr>Protegen nuestros derechos y los de los demás.</vt:lpstr>
      <vt:lpstr>¿Qué pasa si no se cumplen las normas?</vt:lpstr>
      <vt:lpstr>Breve historia o caso práctico (por ejemplo, un conflicto por no respetar una norma).</vt:lpstr>
      <vt:lpstr>Relación entre convivencia, normas y derechos.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Shirley Orozco</dc:creator>
  <cp:keywords/>
  <cp:lastModifiedBy>Shirley Orozco</cp:lastModifiedBy>
  <cp:revision>3</cp:revision>
  <dcterms:created xsi:type="dcterms:W3CDTF">2025-06-26T05:37:41Z</dcterms:created>
  <dcterms:modified xsi:type="dcterms:W3CDTF">2025-06-26T06:57:35Z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